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10287000" cx="18288000"/>
  <p:notesSz cx="6858000" cy="9144000"/>
  <p:embeddedFontLst>
    <p:embeddedFont>
      <p:font typeface="Poppins"/>
      <p:bold r:id="rId35"/>
      <p:boldItalic r:id="rId36"/>
    </p:embeddedFont>
    <p:embeddedFont>
      <p:font typeface="Saira"/>
      <p:bold r:id="rId37"/>
      <p:boldItalic r:id="rId38"/>
    </p:embeddedFont>
    <p:embeddedFont>
      <p:font typeface="Poppins SemiBold"/>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43" roundtripDataSignature="AMtx7mhhtBOkHEK1uXQxQbyOg0RUTQUiI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B1A928E-D82F-445A-93D7-85F67F0B4119}">
  <a:tblStyle styleId="{7B1A928E-D82F-445A-93D7-85F67F0B411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SemiBold-bold.fntdata"/><Relationship Id="rId20" Type="http://schemas.openxmlformats.org/officeDocument/2006/relationships/slide" Target="slides/slide14.xml"/><Relationship Id="rId42" Type="http://schemas.openxmlformats.org/officeDocument/2006/relationships/font" Target="fonts/PoppinsSemiBold-boldItalic.fntdata"/><Relationship Id="rId41" Type="http://schemas.openxmlformats.org/officeDocument/2006/relationships/font" Target="fonts/PoppinsSemiBold-italic.fntdata"/><Relationship Id="rId22" Type="http://schemas.openxmlformats.org/officeDocument/2006/relationships/slide" Target="slides/slide16.xml"/><Relationship Id="rId21" Type="http://schemas.openxmlformats.org/officeDocument/2006/relationships/slide" Target="slides/slide15.xml"/><Relationship Id="rId43" Type="http://customschemas.google.com/relationships/presentationmetadata" Target="meta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Poppins-bold.fntdata"/><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Saira-bold.fntdata"/><Relationship Id="rId14" Type="http://schemas.openxmlformats.org/officeDocument/2006/relationships/slide" Target="slides/slide8.xml"/><Relationship Id="rId36" Type="http://schemas.openxmlformats.org/officeDocument/2006/relationships/font" Target="fonts/Poppins-boldItalic.fntdata"/><Relationship Id="rId17" Type="http://schemas.openxmlformats.org/officeDocument/2006/relationships/slide" Target="slides/slide11.xml"/><Relationship Id="rId39" Type="http://schemas.openxmlformats.org/officeDocument/2006/relationships/font" Target="fonts/PoppinsSemiBold-regular.fntdata"/><Relationship Id="rId16" Type="http://schemas.openxmlformats.org/officeDocument/2006/relationships/slide" Target="slides/slide10.xml"/><Relationship Id="rId38" Type="http://schemas.openxmlformats.org/officeDocument/2006/relationships/font" Target="fonts/Saira-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8.png>
</file>

<file path=ppt/media/image2.png>
</file>

<file path=ppt/media/image23.png>
</file>

<file path=ppt/media/image3.png>
</file>

<file path=ppt/media/image31.png>
</file>

<file path=ppt/media/image32.png>
</file>

<file path=ppt/media/image33.jpg>
</file>

<file path=ppt/media/image3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4.png>
</file>

<file path=ppt/media/image75.jpg>
</file>

<file path=ppt/media/image76.png>
</file>

<file path=ppt/media/image77.png>
</file>

<file path=ppt/media/image78.png>
</file>

<file path=ppt/media/image79.jpg>
</file>

<file path=ppt/media/image8.png>
</file>

<file path=ppt/media/image81.jpg>
</file>

<file path=ppt/media/image82.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9"/>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40"/>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40"/>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3"/>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3"/>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4"/>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34"/>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3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3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3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7"/>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37"/>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37"/>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8"/>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8"/>
          <p:cNvSpPr/>
          <p:nvPr>
            <p:ph idx="2" type="pic"/>
          </p:nvPr>
        </p:nvSpPr>
        <p:spPr>
          <a:xfrm>
            <a:off x="1792288" y="612775"/>
            <a:ext cx="5486400" cy="4114800"/>
          </a:xfrm>
          <a:prstGeom prst="rect">
            <a:avLst/>
          </a:prstGeom>
          <a:noFill/>
          <a:ln>
            <a:noFill/>
          </a:ln>
        </p:spPr>
      </p:sp>
      <p:sp>
        <p:nvSpPr>
          <p:cNvPr id="64" name="Google Shape;64;p38"/>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81.jpg"/><Relationship Id="rId5" Type="http://schemas.openxmlformats.org/officeDocument/2006/relationships/image" Target="../media/image18.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57.png"/><Relationship Id="rId5" Type="http://schemas.openxmlformats.org/officeDocument/2006/relationships/image" Target="../media/image5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50.png"/><Relationship Id="rId5" Type="http://schemas.openxmlformats.org/officeDocument/2006/relationships/image" Target="../media/image58.png"/><Relationship Id="rId6" Type="http://schemas.openxmlformats.org/officeDocument/2006/relationships/image" Target="../media/image4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5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82.jpg"/><Relationship Id="rId5"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55.png"/><Relationship Id="rId5" Type="http://schemas.openxmlformats.org/officeDocument/2006/relationships/image" Target="../media/image59.png"/><Relationship Id="rId6" Type="http://schemas.openxmlformats.org/officeDocument/2006/relationships/image" Target="../media/image61.png"/><Relationship Id="rId7" Type="http://schemas.openxmlformats.org/officeDocument/2006/relationships/image" Target="../media/image7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60.png"/><Relationship Id="rId5" Type="http://schemas.openxmlformats.org/officeDocument/2006/relationships/image" Target="../media/image6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68.png"/><Relationship Id="rId5" Type="http://schemas.openxmlformats.org/officeDocument/2006/relationships/image" Target="../media/image6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67.png"/><Relationship Id="rId5" Type="http://schemas.openxmlformats.org/officeDocument/2006/relationships/image" Target="../media/image6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82.jpg"/><Relationship Id="rId5"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7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8.png"/><Relationship Id="rId5" Type="http://schemas.openxmlformats.org/officeDocument/2006/relationships/hyperlink" Target="https://elearning.due.udn.vn/mod/assign/view.php?id=121204"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6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72.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70.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7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71.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png"/><Relationship Id="rId4" Type="http://schemas.openxmlformats.org/officeDocument/2006/relationships/image" Target="../media/image82.jpg"/><Relationship Id="rId5"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3.png"/><Relationship Id="rId4" Type="http://schemas.openxmlformats.org/officeDocument/2006/relationships/image" Target="../media/image75.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png"/><Relationship Id="rId4" Type="http://schemas.openxmlformats.org/officeDocument/2006/relationships/image" Target="../media/image79.jpg"/><Relationship Id="rId5" Type="http://schemas.openxmlformats.org/officeDocument/2006/relationships/image" Target="../media/image18.png"/><Relationship Id="rId6" Type="http://schemas.openxmlformats.org/officeDocument/2006/relationships/image" Target="../media/image2.png"/><Relationship Id="rId7" Type="http://schemas.openxmlformats.org/officeDocument/2006/relationships/image" Target="../media/image7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33.jpg"/><Relationship Id="rId5" Type="http://schemas.openxmlformats.org/officeDocument/2006/relationships/image" Target="../media/image18.png"/><Relationship Id="rId6" Type="http://schemas.openxmlformats.org/officeDocument/2006/relationships/image" Target="../media/image6.png"/><Relationship Id="rId7" Type="http://schemas.openxmlformats.org/officeDocument/2006/relationships/image" Target="../media/image23.png"/><Relationship Id="rId8"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45.png"/><Relationship Id="rId5" Type="http://schemas.openxmlformats.org/officeDocument/2006/relationships/image" Target="../media/image3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45.png"/><Relationship Id="rId5" Type="http://schemas.openxmlformats.org/officeDocument/2006/relationships/image" Target="../media/image34.png"/><Relationship Id="rId6" Type="http://schemas.openxmlformats.org/officeDocument/2006/relationships/image" Target="../media/image4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5.png"/><Relationship Id="rId5" Type="http://schemas.openxmlformats.org/officeDocument/2006/relationships/image" Target="../media/image31.png"/><Relationship Id="rId6" Type="http://schemas.openxmlformats.org/officeDocument/2006/relationships/image" Target="../media/image4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82.jpg"/><Relationship Id="rId5"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8.png"/><Relationship Id="rId11" Type="http://schemas.openxmlformats.org/officeDocument/2006/relationships/image" Target="../media/image47.png"/><Relationship Id="rId10" Type="http://schemas.openxmlformats.org/officeDocument/2006/relationships/image" Target="../media/image46.png"/><Relationship Id="rId12" Type="http://schemas.openxmlformats.org/officeDocument/2006/relationships/image" Target="../media/image44.png"/><Relationship Id="rId9" Type="http://schemas.openxmlformats.org/officeDocument/2006/relationships/image" Target="../media/image49.png"/><Relationship Id="rId5" Type="http://schemas.openxmlformats.org/officeDocument/2006/relationships/image" Target="../media/image23.png"/><Relationship Id="rId6" Type="http://schemas.openxmlformats.org/officeDocument/2006/relationships/image" Target="../media/image41.png"/><Relationship Id="rId7" Type="http://schemas.openxmlformats.org/officeDocument/2006/relationships/image" Target="../media/image3.png"/><Relationship Id="rId8" Type="http://schemas.openxmlformats.org/officeDocument/2006/relationships/image" Target="../media/image4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23.png"/><Relationship Id="rId11" Type="http://schemas.openxmlformats.org/officeDocument/2006/relationships/image" Target="../media/image51.png"/><Relationship Id="rId10" Type="http://schemas.openxmlformats.org/officeDocument/2006/relationships/image" Target="../media/image54.png"/><Relationship Id="rId9" Type="http://schemas.openxmlformats.org/officeDocument/2006/relationships/image" Target="../media/image3.png"/><Relationship Id="rId5" Type="http://schemas.openxmlformats.org/officeDocument/2006/relationships/image" Target="../media/image8.png"/><Relationship Id="rId6" Type="http://schemas.openxmlformats.org/officeDocument/2006/relationships/image" Target="../media/image63.png"/><Relationship Id="rId7" Type="http://schemas.openxmlformats.org/officeDocument/2006/relationships/image" Target="../media/image56.png"/><Relationship Id="rId8" Type="http://schemas.openxmlformats.org/officeDocument/2006/relationships/image" Target="../media/image6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grpSp>
        <p:nvGrpSpPr>
          <p:cNvPr id="84" name="Google Shape;84;p1"/>
          <p:cNvGrpSpPr/>
          <p:nvPr/>
        </p:nvGrpSpPr>
        <p:grpSpPr>
          <a:xfrm>
            <a:off x="-5264132" y="9396011"/>
            <a:ext cx="21494542" cy="6219465"/>
            <a:chOff x="0" y="0"/>
            <a:chExt cx="5661114" cy="1638049"/>
          </a:xfrm>
        </p:grpSpPr>
        <p:sp>
          <p:nvSpPr>
            <p:cNvPr id="85" name="Google Shape;85;p1"/>
            <p:cNvSpPr/>
            <p:nvPr/>
          </p:nvSpPr>
          <p:spPr>
            <a:xfrm>
              <a:off x="0" y="0"/>
              <a:ext cx="5661114" cy="1638048"/>
            </a:xfrm>
            <a:custGeom>
              <a:rect b="b" l="l" r="r" t="t"/>
              <a:pathLst>
                <a:path extrusionOk="0" h="1638048" w="5661114">
                  <a:moveTo>
                    <a:pt x="0" y="0"/>
                  </a:moveTo>
                  <a:lnTo>
                    <a:pt x="5661114" y="0"/>
                  </a:lnTo>
                  <a:lnTo>
                    <a:pt x="5661114" y="1638048"/>
                  </a:lnTo>
                  <a:lnTo>
                    <a:pt x="0" y="1638048"/>
                  </a:lnTo>
                  <a:close/>
                </a:path>
              </a:pathLst>
            </a:custGeom>
            <a:solidFill>
              <a:srgbClr val="0E8388"/>
            </a:solidFill>
            <a:ln>
              <a:noFill/>
            </a:ln>
          </p:spPr>
        </p:sp>
        <p:sp>
          <p:nvSpPr>
            <p:cNvPr id="86" name="Google Shape;86;p1"/>
            <p:cNvSpPr txBox="1"/>
            <p:nvPr/>
          </p:nvSpPr>
          <p:spPr>
            <a:xfrm>
              <a:off x="0" y="0"/>
              <a:ext cx="5661114" cy="1638049"/>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87" name="Google Shape;87;p1"/>
          <p:cNvSpPr/>
          <p:nvPr/>
        </p:nvSpPr>
        <p:spPr>
          <a:xfrm rot="-4721612">
            <a:off x="3638115" y="1896865"/>
            <a:ext cx="14314219" cy="4992084"/>
          </a:xfrm>
          <a:custGeom>
            <a:rect b="b" l="l" r="r" t="t"/>
            <a:pathLst>
              <a:path extrusionOk="0" h="4992084" w="14314219">
                <a:moveTo>
                  <a:pt x="0" y="0"/>
                </a:moveTo>
                <a:lnTo>
                  <a:pt x="14314219" y="0"/>
                </a:lnTo>
                <a:lnTo>
                  <a:pt x="14314219" y="4992084"/>
                </a:lnTo>
                <a:lnTo>
                  <a:pt x="0" y="4992084"/>
                </a:lnTo>
                <a:lnTo>
                  <a:pt x="0" y="0"/>
                </a:lnTo>
                <a:close/>
              </a:path>
            </a:pathLst>
          </a:custGeom>
          <a:blipFill rotWithShape="1">
            <a:blip r:embed="rId3">
              <a:alphaModFix/>
            </a:blip>
            <a:stretch>
              <a:fillRect b="0" l="0" r="0" t="0"/>
            </a:stretch>
          </a:blipFill>
          <a:ln>
            <a:noFill/>
          </a:ln>
        </p:spPr>
      </p:sp>
      <p:sp>
        <p:nvSpPr>
          <p:cNvPr id="88" name="Google Shape;88;p1"/>
          <p:cNvSpPr/>
          <p:nvPr/>
        </p:nvSpPr>
        <p:spPr>
          <a:xfrm>
            <a:off x="9680911" y="5"/>
            <a:ext cx="8986399" cy="10289262"/>
          </a:xfrm>
          <a:custGeom>
            <a:rect b="b" l="l" r="r" t="t"/>
            <a:pathLst>
              <a:path extrusionOk="0" h="24846662" w="21700490">
                <a:moveTo>
                  <a:pt x="9113774" y="0"/>
                </a:moveTo>
                <a:cubicBezTo>
                  <a:pt x="9113774" y="0"/>
                  <a:pt x="10028936" y="4543806"/>
                  <a:pt x="4926584" y="12121388"/>
                </a:cubicBezTo>
                <a:cubicBezTo>
                  <a:pt x="0" y="19437986"/>
                  <a:pt x="691769" y="24846662"/>
                  <a:pt x="691769" y="24846662"/>
                </a:cubicBezTo>
                <a:lnTo>
                  <a:pt x="21700490" y="24846662"/>
                </a:lnTo>
                <a:lnTo>
                  <a:pt x="21700490" y="0"/>
                </a:lnTo>
                <a:close/>
              </a:path>
            </a:pathLst>
          </a:custGeom>
          <a:blipFill rotWithShape="1">
            <a:blip r:embed="rId4">
              <a:alphaModFix/>
            </a:blip>
            <a:stretch>
              <a:fillRect b="-8146" l="-40417" r="-60196" t="-5262"/>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
          <p:cNvSpPr/>
          <p:nvPr/>
        </p:nvSpPr>
        <p:spPr>
          <a:xfrm flipH="1" rot="-2967198">
            <a:off x="12833343" y="6024265"/>
            <a:ext cx="10909314" cy="3709167"/>
          </a:xfrm>
          <a:custGeom>
            <a:rect b="b" l="l" r="r" t="t"/>
            <a:pathLst>
              <a:path extrusionOk="0" h="3709167" w="10909314">
                <a:moveTo>
                  <a:pt x="10909314" y="0"/>
                </a:moveTo>
                <a:lnTo>
                  <a:pt x="0" y="0"/>
                </a:lnTo>
                <a:lnTo>
                  <a:pt x="0" y="3709167"/>
                </a:lnTo>
                <a:lnTo>
                  <a:pt x="10909314" y="3709167"/>
                </a:lnTo>
                <a:lnTo>
                  <a:pt x="10909314" y="0"/>
                </a:lnTo>
                <a:close/>
              </a:path>
            </a:pathLst>
          </a:custGeom>
          <a:blipFill rotWithShape="1">
            <a:blip r:embed="rId5">
              <a:alphaModFix amt="77000"/>
            </a:blip>
            <a:stretch>
              <a:fillRect b="0" l="0" r="0" t="0"/>
            </a:stretch>
          </a:blipFill>
          <a:ln>
            <a:noFill/>
          </a:ln>
        </p:spPr>
      </p:sp>
      <p:grpSp>
        <p:nvGrpSpPr>
          <p:cNvPr id="90" name="Google Shape;90;p1"/>
          <p:cNvGrpSpPr/>
          <p:nvPr/>
        </p:nvGrpSpPr>
        <p:grpSpPr>
          <a:xfrm>
            <a:off x="10165433" y="946396"/>
            <a:ext cx="857867" cy="857867"/>
            <a:chOff x="0" y="0"/>
            <a:chExt cx="812800" cy="812800"/>
          </a:xfrm>
        </p:grpSpPr>
        <p:sp>
          <p:nvSpPr>
            <p:cNvPr id="91" name="Google Shape;91;p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3" name="Google Shape;93;p1"/>
          <p:cNvGrpSpPr/>
          <p:nvPr/>
        </p:nvGrpSpPr>
        <p:grpSpPr>
          <a:xfrm>
            <a:off x="9651318" y="2226096"/>
            <a:ext cx="604566" cy="604566"/>
            <a:chOff x="0" y="0"/>
            <a:chExt cx="812800" cy="812800"/>
          </a:xfrm>
        </p:grpSpPr>
        <p:sp>
          <p:nvSpPr>
            <p:cNvPr id="94" name="Google Shape;94;p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6" name="Google Shape;96;p1"/>
          <p:cNvGrpSpPr/>
          <p:nvPr/>
        </p:nvGrpSpPr>
        <p:grpSpPr>
          <a:xfrm>
            <a:off x="10476408" y="681913"/>
            <a:ext cx="637633" cy="637633"/>
            <a:chOff x="0" y="0"/>
            <a:chExt cx="812800" cy="812800"/>
          </a:xfrm>
        </p:grpSpPr>
        <p:sp>
          <p:nvSpPr>
            <p:cNvPr id="97" name="Google Shape;97;p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76200">
              <a:solidFill>
                <a:srgbClr val="FDB03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9" name="Google Shape;99;p1"/>
          <p:cNvSpPr/>
          <p:nvPr/>
        </p:nvSpPr>
        <p:spPr>
          <a:xfrm>
            <a:off x="42711" y="0"/>
            <a:ext cx="943289" cy="944469"/>
          </a:xfrm>
          <a:custGeom>
            <a:rect b="b" l="l" r="r" t="t"/>
            <a:pathLst>
              <a:path extrusionOk="0" h="944469" w="943289">
                <a:moveTo>
                  <a:pt x="0" y="0"/>
                </a:moveTo>
                <a:lnTo>
                  <a:pt x="943289" y="0"/>
                </a:lnTo>
                <a:lnTo>
                  <a:pt x="943289" y="944469"/>
                </a:lnTo>
                <a:lnTo>
                  <a:pt x="0" y="944469"/>
                </a:lnTo>
                <a:lnTo>
                  <a:pt x="0" y="0"/>
                </a:lnTo>
                <a:close/>
              </a:path>
            </a:pathLst>
          </a:custGeom>
          <a:blipFill rotWithShape="1">
            <a:blip r:embed="rId6">
              <a:alphaModFix/>
            </a:blip>
            <a:stretch>
              <a:fillRect b="0" l="0" r="0" t="0"/>
            </a:stretch>
          </a:blipFill>
          <a:ln>
            <a:noFill/>
          </a:ln>
        </p:spPr>
      </p:sp>
      <p:sp>
        <p:nvSpPr>
          <p:cNvPr id="100" name="Google Shape;100;p1"/>
          <p:cNvSpPr txBox="1"/>
          <p:nvPr/>
        </p:nvSpPr>
        <p:spPr>
          <a:xfrm>
            <a:off x="884336" y="653338"/>
            <a:ext cx="8259664" cy="2994364"/>
          </a:xfrm>
          <a:prstGeom prst="rect">
            <a:avLst/>
          </a:prstGeom>
          <a:noFill/>
          <a:ln>
            <a:noFill/>
          </a:ln>
        </p:spPr>
        <p:txBody>
          <a:bodyPr anchorCtr="0" anchor="t" bIns="0" lIns="0" spcFirstLastPara="1" rIns="0" wrap="square" tIns="0">
            <a:spAutoFit/>
          </a:bodyPr>
          <a:lstStyle/>
          <a:p>
            <a:pPr indent="0" lvl="0" marL="0" marR="0" rtl="0" algn="ctr">
              <a:lnSpc>
                <a:spcPct val="113991"/>
              </a:lnSpc>
              <a:spcBef>
                <a:spcPts val="0"/>
              </a:spcBef>
              <a:spcAft>
                <a:spcPts val="0"/>
              </a:spcAft>
              <a:buNone/>
            </a:pPr>
            <a:r>
              <a:rPr b="1" i="0" lang="en-US" sz="6711" u="none" cap="none" strike="noStrike">
                <a:solidFill>
                  <a:srgbClr val="000000"/>
                </a:solidFill>
                <a:latin typeface="Poppins"/>
                <a:ea typeface="Poppins"/>
                <a:cs typeface="Poppins"/>
                <a:sym typeface="Poppins"/>
              </a:rPr>
              <a:t>PHÂN TÍCH DỮ LIỆU BÁN HÀNG Ở NƯỚC MỸ</a:t>
            </a:r>
            <a:endParaRPr/>
          </a:p>
        </p:txBody>
      </p:sp>
      <p:sp>
        <p:nvSpPr>
          <p:cNvPr id="101" name="Google Shape;101;p1"/>
          <p:cNvSpPr txBox="1"/>
          <p:nvPr/>
        </p:nvSpPr>
        <p:spPr>
          <a:xfrm>
            <a:off x="884336" y="5105400"/>
            <a:ext cx="6979151" cy="1121080"/>
          </a:xfrm>
          <a:prstGeom prst="rect">
            <a:avLst/>
          </a:prstGeom>
          <a:noFill/>
          <a:ln>
            <a:noFill/>
          </a:ln>
        </p:spPr>
        <p:txBody>
          <a:bodyPr anchorCtr="0" anchor="t" bIns="0" lIns="0" spcFirstLastPara="1" rIns="0" wrap="square" tIns="0">
            <a:spAutoFit/>
          </a:bodyPr>
          <a:lstStyle/>
          <a:p>
            <a:pPr indent="0" lvl="0" marL="0" marR="0" rtl="0" algn="l">
              <a:lnSpc>
                <a:spcPct val="113996"/>
              </a:lnSpc>
              <a:spcBef>
                <a:spcPts val="0"/>
              </a:spcBef>
              <a:spcAft>
                <a:spcPts val="0"/>
              </a:spcAft>
              <a:buNone/>
            </a:pPr>
            <a:r>
              <a:rPr b="1" i="0" lang="en-US" sz="7123" u="none" cap="none" strike="noStrike">
                <a:solidFill>
                  <a:srgbClr val="0E8388"/>
                </a:solidFill>
                <a:latin typeface="Poppins"/>
                <a:ea typeface="Poppins"/>
                <a:cs typeface="Poppins"/>
                <a:sym typeface="Poppins"/>
              </a:rPr>
              <a:t>Nhóm 8</a:t>
            </a:r>
            <a:endParaRPr/>
          </a:p>
        </p:txBody>
      </p:sp>
      <p:sp>
        <p:nvSpPr>
          <p:cNvPr id="102" name="Google Shape;102;p1"/>
          <p:cNvSpPr txBox="1"/>
          <p:nvPr/>
        </p:nvSpPr>
        <p:spPr>
          <a:xfrm>
            <a:off x="943289" y="6397256"/>
            <a:ext cx="6388561" cy="3508775"/>
          </a:xfrm>
          <a:prstGeom prst="rect">
            <a:avLst/>
          </a:prstGeom>
          <a:noFill/>
          <a:ln>
            <a:noFill/>
          </a:ln>
        </p:spPr>
        <p:txBody>
          <a:bodyPr anchorCtr="0" anchor="t" bIns="0" lIns="0" spcFirstLastPara="1" rIns="0" wrap="square" tIns="0">
            <a:spAutoFit/>
          </a:bodyPr>
          <a:lstStyle/>
          <a:p>
            <a:pPr indent="0" lvl="0" marL="0" marR="0" rtl="0" algn="l">
              <a:lnSpc>
                <a:spcPct val="114057"/>
              </a:lnSpc>
              <a:spcBef>
                <a:spcPts val="0"/>
              </a:spcBef>
              <a:spcAft>
                <a:spcPts val="0"/>
              </a:spcAft>
              <a:buNone/>
            </a:pPr>
            <a:r>
              <a:rPr b="0" i="0" lang="en-US" sz="3450" u="none" cap="none" strike="noStrike">
                <a:solidFill>
                  <a:srgbClr val="000000"/>
                </a:solidFill>
                <a:latin typeface="Poppins"/>
                <a:ea typeface="Poppins"/>
                <a:cs typeface="Poppins"/>
                <a:sym typeface="Poppins"/>
              </a:rPr>
              <a:t>Đỗ Lê Khanh</a:t>
            </a:r>
            <a:endParaRPr/>
          </a:p>
          <a:p>
            <a:pPr indent="0" lvl="0" marL="0" marR="0" rtl="0" algn="l">
              <a:lnSpc>
                <a:spcPct val="114057"/>
              </a:lnSpc>
              <a:spcBef>
                <a:spcPts val="0"/>
              </a:spcBef>
              <a:spcAft>
                <a:spcPts val="0"/>
              </a:spcAft>
              <a:buNone/>
            </a:pPr>
            <a:r>
              <a:rPr b="0" i="0" lang="en-US" sz="3450" u="none" cap="none" strike="noStrike">
                <a:solidFill>
                  <a:srgbClr val="000000"/>
                </a:solidFill>
                <a:latin typeface="Poppins"/>
                <a:ea typeface="Poppins"/>
                <a:cs typeface="Poppins"/>
                <a:sym typeface="Poppins"/>
              </a:rPr>
              <a:t>Chế Mậu Hành</a:t>
            </a:r>
            <a:endParaRPr/>
          </a:p>
          <a:p>
            <a:pPr indent="0" lvl="0" marL="0" marR="0" rtl="0" algn="l">
              <a:lnSpc>
                <a:spcPct val="114057"/>
              </a:lnSpc>
              <a:spcBef>
                <a:spcPts val="0"/>
              </a:spcBef>
              <a:spcAft>
                <a:spcPts val="0"/>
              </a:spcAft>
              <a:buNone/>
            </a:pPr>
            <a:r>
              <a:rPr b="0" i="0" lang="en-US" sz="3450" u="none" cap="none" strike="noStrike">
                <a:solidFill>
                  <a:srgbClr val="000000"/>
                </a:solidFill>
                <a:latin typeface="Poppins"/>
                <a:ea typeface="Poppins"/>
                <a:cs typeface="Poppins"/>
                <a:sym typeface="Poppins"/>
              </a:rPr>
              <a:t>Lê Thị Sâm</a:t>
            </a:r>
            <a:endParaRPr/>
          </a:p>
          <a:p>
            <a:pPr indent="0" lvl="0" marL="0" marR="0" rtl="0" algn="l">
              <a:lnSpc>
                <a:spcPct val="114057"/>
              </a:lnSpc>
              <a:spcBef>
                <a:spcPts val="0"/>
              </a:spcBef>
              <a:spcAft>
                <a:spcPts val="0"/>
              </a:spcAft>
              <a:buNone/>
            </a:pPr>
            <a:r>
              <a:rPr b="0" i="0" lang="en-US" sz="3450" u="none" cap="none" strike="noStrike">
                <a:solidFill>
                  <a:srgbClr val="000000"/>
                </a:solidFill>
                <a:latin typeface="Poppins"/>
                <a:ea typeface="Poppins"/>
                <a:cs typeface="Poppins"/>
                <a:sym typeface="Poppins"/>
              </a:rPr>
              <a:t>Lê Thị Kim Ngân</a:t>
            </a:r>
            <a:endParaRPr/>
          </a:p>
          <a:p>
            <a:pPr indent="0" lvl="0" marL="0" marR="0" rtl="0" algn="l">
              <a:lnSpc>
                <a:spcPct val="114057"/>
              </a:lnSpc>
              <a:spcBef>
                <a:spcPts val="0"/>
              </a:spcBef>
              <a:spcAft>
                <a:spcPts val="0"/>
              </a:spcAft>
              <a:buNone/>
            </a:pPr>
            <a:r>
              <a:rPr b="0" i="0" lang="en-US" sz="3450" u="none" cap="none" strike="noStrike">
                <a:solidFill>
                  <a:srgbClr val="000000"/>
                </a:solidFill>
                <a:latin typeface="Poppins"/>
                <a:ea typeface="Poppins"/>
                <a:cs typeface="Poppins"/>
                <a:sym typeface="Poppins"/>
              </a:rPr>
              <a:t>Phạm Thị Kim Danh</a:t>
            </a:r>
            <a:endParaRPr/>
          </a:p>
          <a:p>
            <a:pPr indent="0" lvl="0" marL="0" marR="0" rtl="0" algn="l">
              <a:lnSpc>
                <a:spcPct val="114024"/>
              </a:lnSpc>
              <a:spcBef>
                <a:spcPts val="0"/>
              </a:spcBef>
              <a:spcAft>
                <a:spcPts val="0"/>
              </a:spcAft>
              <a:buNone/>
            </a:pPr>
            <a:r>
              <a:t/>
            </a:r>
            <a:endParaRPr b="0" i="0" sz="3450" u="none" cap="none" strike="noStrike">
              <a:solidFill>
                <a:srgbClr val="000000"/>
              </a:solidFill>
              <a:latin typeface="Poppins"/>
              <a:ea typeface="Poppins"/>
              <a:cs typeface="Poppins"/>
              <a:sym typeface="Poppins"/>
            </a:endParaRPr>
          </a:p>
          <a:p>
            <a:pPr indent="0" lvl="0" marL="0" marR="0" rtl="0" algn="l">
              <a:lnSpc>
                <a:spcPct val="114024"/>
              </a:lnSpc>
              <a:spcBef>
                <a:spcPts val="0"/>
              </a:spcBef>
              <a:spcAft>
                <a:spcPts val="0"/>
              </a:spcAft>
              <a:buNone/>
            </a:pPr>
            <a:r>
              <a:t/>
            </a:r>
            <a:endParaRPr b="0" i="0" sz="3450" u="none" cap="none" strike="noStrike">
              <a:solidFill>
                <a:srgbClr val="000000"/>
              </a:solidFill>
              <a:latin typeface="Poppins"/>
              <a:ea typeface="Poppins"/>
              <a:cs typeface="Poppins"/>
              <a:sym typeface="Poppins"/>
            </a:endParaRPr>
          </a:p>
        </p:txBody>
      </p:sp>
      <p:sp>
        <p:nvSpPr>
          <p:cNvPr id="103" name="Google Shape;103;p1"/>
          <p:cNvSpPr txBox="1"/>
          <p:nvPr/>
        </p:nvSpPr>
        <p:spPr>
          <a:xfrm>
            <a:off x="210366" y="9630185"/>
            <a:ext cx="6393763" cy="471306"/>
          </a:xfrm>
          <a:prstGeom prst="rect">
            <a:avLst/>
          </a:prstGeom>
          <a:noFill/>
          <a:ln>
            <a:noFill/>
          </a:ln>
        </p:spPr>
        <p:txBody>
          <a:bodyPr anchorCtr="0" anchor="t" bIns="0" lIns="0" spcFirstLastPara="1" rIns="0" wrap="square" tIns="0">
            <a:spAutoFit/>
          </a:bodyPr>
          <a:lstStyle/>
          <a:p>
            <a:pPr indent="0" lvl="0" marL="0" marR="0" rtl="0" algn="l">
              <a:lnSpc>
                <a:spcPct val="113981"/>
              </a:lnSpc>
              <a:spcBef>
                <a:spcPts val="0"/>
              </a:spcBef>
              <a:spcAft>
                <a:spcPts val="0"/>
              </a:spcAft>
              <a:buNone/>
            </a:pPr>
            <a:r>
              <a:rPr b="0" i="0" lang="en-US" sz="3054" u="none" cap="none" strike="noStrike">
                <a:solidFill>
                  <a:srgbClr val="000000"/>
                </a:solidFill>
                <a:latin typeface="Poppins"/>
                <a:ea typeface="Poppins"/>
                <a:cs typeface="Poppins"/>
                <a:sym typeface="Poppins"/>
              </a:rPr>
              <a:t>GVHD: TS.Phan Đình Vấn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0"/>
          <p:cNvSpPr/>
          <p:nvPr/>
        </p:nvSpPr>
        <p:spPr>
          <a:xfrm rot="-10529275">
            <a:off x="13968657" y="-928494"/>
            <a:ext cx="6240735" cy="2176456"/>
          </a:xfrm>
          <a:custGeom>
            <a:rect b="b" l="l" r="r" t="t"/>
            <a:pathLst>
              <a:path extrusionOk="0" h="2176456" w="6240735">
                <a:moveTo>
                  <a:pt x="0" y="0"/>
                </a:moveTo>
                <a:lnTo>
                  <a:pt x="6240736" y="0"/>
                </a:lnTo>
                <a:lnTo>
                  <a:pt x="6240736" y="2176457"/>
                </a:lnTo>
                <a:lnTo>
                  <a:pt x="0" y="2176457"/>
                </a:lnTo>
                <a:lnTo>
                  <a:pt x="0" y="0"/>
                </a:lnTo>
                <a:close/>
              </a:path>
            </a:pathLst>
          </a:custGeom>
          <a:blipFill rotWithShape="1">
            <a:blip r:embed="rId3">
              <a:alphaModFix/>
            </a:blip>
            <a:stretch>
              <a:fillRect b="0" l="0" r="0" t="0"/>
            </a:stretch>
          </a:blipFill>
          <a:ln>
            <a:noFill/>
          </a:ln>
        </p:spPr>
      </p:sp>
      <p:sp>
        <p:nvSpPr>
          <p:cNvPr id="315" name="Google Shape;315;p10"/>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grpSp>
        <p:nvGrpSpPr>
          <p:cNvPr id="316" name="Google Shape;316;p10"/>
          <p:cNvGrpSpPr/>
          <p:nvPr/>
        </p:nvGrpSpPr>
        <p:grpSpPr>
          <a:xfrm>
            <a:off x="-1342907" y="9913239"/>
            <a:ext cx="20973813" cy="837562"/>
            <a:chOff x="0" y="-57150"/>
            <a:chExt cx="11607985" cy="463550"/>
          </a:xfrm>
        </p:grpSpPr>
        <p:sp>
          <p:nvSpPr>
            <p:cNvPr id="317" name="Google Shape;317;p10"/>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0"/>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19" name="Google Shape;319;p10"/>
          <p:cNvGrpSpPr/>
          <p:nvPr/>
        </p:nvGrpSpPr>
        <p:grpSpPr>
          <a:xfrm>
            <a:off x="2488624" y="9913239"/>
            <a:ext cx="13310752" cy="837562"/>
            <a:chOff x="0" y="-57150"/>
            <a:chExt cx="7366854" cy="463550"/>
          </a:xfrm>
        </p:grpSpPr>
        <p:sp>
          <p:nvSpPr>
            <p:cNvPr id="320" name="Google Shape;320;p10"/>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0"/>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22" name="Google Shape;322;p10"/>
          <p:cNvGrpSpPr/>
          <p:nvPr/>
        </p:nvGrpSpPr>
        <p:grpSpPr>
          <a:xfrm>
            <a:off x="4131384" y="9913239"/>
            <a:ext cx="10025232" cy="837562"/>
            <a:chOff x="0" y="-57150"/>
            <a:chExt cx="5548478" cy="463550"/>
          </a:xfrm>
        </p:grpSpPr>
        <p:sp>
          <p:nvSpPr>
            <p:cNvPr id="323" name="Google Shape;323;p10"/>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0"/>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25" name="Google Shape;325;p10"/>
          <p:cNvSpPr txBox="1"/>
          <p:nvPr/>
        </p:nvSpPr>
        <p:spPr>
          <a:xfrm>
            <a:off x="5374682" y="594757"/>
            <a:ext cx="7538637" cy="747522"/>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799" u="none" cap="none" strike="noStrike">
                <a:solidFill>
                  <a:srgbClr val="000000"/>
                </a:solidFill>
                <a:latin typeface="Poppins"/>
                <a:ea typeface="Poppins"/>
                <a:cs typeface="Poppins"/>
                <a:sym typeface="Poppins"/>
              </a:rPr>
              <a:t>FACT DIMENSION</a:t>
            </a:r>
            <a:endParaRPr/>
          </a:p>
        </p:txBody>
      </p:sp>
      <p:sp>
        <p:nvSpPr>
          <p:cNvPr id="326" name="Google Shape;326;p10"/>
          <p:cNvSpPr txBox="1"/>
          <p:nvPr/>
        </p:nvSpPr>
        <p:spPr>
          <a:xfrm>
            <a:off x="14620299" y="7487313"/>
            <a:ext cx="2116041" cy="456775"/>
          </a:xfrm>
          <a:prstGeom prst="rect">
            <a:avLst/>
          </a:prstGeom>
          <a:noFill/>
          <a:ln>
            <a:noFill/>
          </a:ln>
        </p:spPr>
        <p:txBody>
          <a:bodyPr anchorCtr="0" anchor="t" bIns="0" lIns="0" spcFirstLastPara="1" rIns="0" wrap="square" tIns="0">
            <a:spAutoFit/>
          </a:bodyPr>
          <a:lstStyle/>
          <a:p>
            <a:pPr indent="0" lvl="0" marL="0" marR="0" rtl="0" algn="l">
              <a:lnSpc>
                <a:spcPct val="112967"/>
              </a:lnSpc>
              <a:spcBef>
                <a:spcPts val="0"/>
              </a:spcBef>
              <a:spcAft>
                <a:spcPts val="0"/>
              </a:spcAft>
              <a:buNone/>
            </a:pPr>
            <a:r>
              <a:rPr b="1" i="0" lang="en-US" sz="1550" u="none" cap="none" strike="noStrike">
                <a:solidFill>
                  <a:srgbClr val="FFFFFF"/>
                </a:solidFill>
                <a:latin typeface="Poppins"/>
                <a:ea typeface="Poppins"/>
                <a:cs typeface="Poppins"/>
                <a:sym typeface="Poppins"/>
              </a:rPr>
              <a:t>Setting Performance Standards</a:t>
            </a:r>
            <a:endParaRPr/>
          </a:p>
        </p:txBody>
      </p:sp>
      <p:sp>
        <p:nvSpPr>
          <p:cNvPr id="327" name="Google Shape;327;p10"/>
          <p:cNvSpPr/>
          <p:nvPr/>
        </p:nvSpPr>
        <p:spPr>
          <a:xfrm>
            <a:off x="621874" y="1845434"/>
            <a:ext cx="11401816" cy="2365270"/>
          </a:xfrm>
          <a:custGeom>
            <a:rect b="b" l="l" r="r" t="t"/>
            <a:pathLst>
              <a:path extrusionOk="0" h="2365270" w="11401816">
                <a:moveTo>
                  <a:pt x="0" y="0"/>
                </a:moveTo>
                <a:lnTo>
                  <a:pt x="11401816" y="0"/>
                </a:lnTo>
                <a:lnTo>
                  <a:pt x="11401816" y="2365270"/>
                </a:lnTo>
                <a:lnTo>
                  <a:pt x="0" y="2365270"/>
                </a:lnTo>
                <a:lnTo>
                  <a:pt x="0" y="0"/>
                </a:lnTo>
                <a:close/>
              </a:path>
            </a:pathLst>
          </a:custGeom>
          <a:blipFill rotWithShape="1">
            <a:blip r:embed="rId4">
              <a:alphaModFix/>
            </a:blip>
            <a:stretch>
              <a:fillRect b="0" l="0" r="0" t="0"/>
            </a:stretch>
          </a:blipFill>
          <a:ln>
            <a:noFill/>
          </a:ln>
        </p:spPr>
      </p:sp>
      <p:sp>
        <p:nvSpPr>
          <p:cNvPr id="328" name="Google Shape;328;p10"/>
          <p:cNvSpPr/>
          <p:nvPr/>
        </p:nvSpPr>
        <p:spPr>
          <a:xfrm>
            <a:off x="5835073" y="4563129"/>
            <a:ext cx="9706523" cy="5469757"/>
          </a:xfrm>
          <a:custGeom>
            <a:rect b="b" l="l" r="r" t="t"/>
            <a:pathLst>
              <a:path extrusionOk="0" h="5469757" w="9706523">
                <a:moveTo>
                  <a:pt x="0" y="0"/>
                </a:moveTo>
                <a:lnTo>
                  <a:pt x="9706524" y="0"/>
                </a:lnTo>
                <a:lnTo>
                  <a:pt x="9706524" y="5469757"/>
                </a:lnTo>
                <a:lnTo>
                  <a:pt x="0" y="5469757"/>
                </a:lnTo>
                <a:lnTo>
                  <a:pt x="0" y="0"/>
                </a:lnTo>
                <a:close/>
              </a:path>
            </a:pathLst>
          </a:custGeom>
          <a:blipFill rotWithShape="1">
            <a:blip r:embed="rId5">
              <a:alphaModFix/>
            </a:blip>
            <a:stretch>
              <a:fillRect b="0" l="0" r="0" t="0"/>
            </a:stretch>
          </a:blipFill>
          <a:ln>
            <a:noFill/>
          </a:ln>
        </p:spPr>
      </p:sp>
      <p:cxnSp>
        <p:nvCxnSpPr>
          <p:cNvPr id="329" name="Google Shape;329;p10"/>
          <p:cNvCxnSpPr/>
          <p:nvPr/>
        </p:nvCxnSpPr>
        <p:spPr>
          <a:xfrm>
            <a:off x="11486799" y="3678934"/>
            <a:ext cx="536891" cy="1262807"/>
          </a:xfrm>
          <a:prstGeom prst="straightConnector1">
            <a:avLst/>
          </a:prstGeom>
          <a:noFill/>
          <a:ln cap="flat" cmpd="sng" w="38100">
            <a:solidFill>
              <a:srgbClr val="FF3131"/>
            </a:solidFill>
            <a:prstDash val="solid"/>
            <a:round/>
            <a:headEnd len="sm" w="sm" type="none"/>
            <a:tailEnd len="med" w="med" type="stealth"/>
          </a:ln>
        </p:spPr>
      </p:cxnSp>
      <p:sp>
        <p:nvSpPr>
          <p:cNvPr id="330" name="Google Shape;330;p10"/>
          <p:cNvSpPr txBox="1"/>
          <p:nvPr/>
        </p:nvSpPr>
        <p:spPr>
          <a:xfrm>
            <a:off x="181193" y="9499609"/>
            <a:ext cx="2307431"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Đỗ Lê Khanh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11"/>
          <p:cNvSpPr/>
          <p:nvPr/>
        </p:nvSpPr>
        <p:spPr>
          <a:xfrm rot="-10602057">
            <a:off x="12407590"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336" name="Google Shape;336;p11"/>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grpSp>
        <p:nvGrpSpPr>
          <p:cNvPr id="337" name="Google Shape;337;p11"/>
          <p:cNvGrpSpPr/>
          <p:nvPr/>
        </p:nvGrpSpPr>
        <p:grpSpPr>
          <a:xfrm>
            <a:off x="-1342907" y="9913239"/>
            <a:ext cx="20973813" cy="837562"/>
            <a:chOff x="0" y="-57150"/>
            <a:chExt cx="11607985" cy="463550"/>
          </a:xfrm>
        </p:grpSpPr>
        <p:sp>
          <p:nvSpPr>
            <p:cNvPr id="338" name="Google Shape;338;p11"/>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1"/>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40" name="Google Shape;340;p11"/>
          <p:cNvGrpSpPr/>
          <p:nvPr/>
        </p:nvGrpSpPr>
        <p:grpSpPr>
          <a:xfrm>
            <a:off x="2488624" y="9913239"/>
            <a:ext cx="13310752" cy="837562"/>
            <a:chOff x="0" y="-57150"/>
            <a:chExt cx="7366854" cy="463550"/>
          </a:xfrm>
        </p:grpSpPr>
        <p:sp>
          <p:nvSpPr>
            <p:cNvPr id="341" name="Google Shape;341;p11"/>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1"/>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43" name="Google Shape;343;p11"/>
          <p:cNvGrpSpPr/>
          <p:nvPr/>
        </p:nvGrpSpPr>
        <p:grpSpPr>
          <a:xfrm>
            <a:off x="4131384" y="9913239"/>
            <a:ext cx="10025232" cy="837562"/>
            <a:chOff x="0" y="-57150"/>
            <a:chExt cx="5548478" cy="463550"/>
          </a:xfrm>
        </p:grpSpPr>
        <p:sp>
          <p:nvSpPr>
            <p:cNvPr id="344" name="Google Shape;344;p11"/>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1"/>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46" name="Google Shape;346;p11"/>
          <p:cNvSpPr/>
          <p:nvPr/>
        </p:nvSpPr>
        <p:spPr>
          <a:xfrm>
            <a:off x="724486" y="1942189"/>
            <a:ext cx="7988713" cy="4532798"/>
          </a:xfrm>
          <a:custGeom>
            <a:rect b="b" l="l" r="r" t="t"/>
            <a:pathLst>
              <a:path extrusionOk="0" h="4532798" w="7988713">
                <a:moveTo>
                  <a:pt x="0" y="0"/>
                </a:moveTo>
                <a:lnTo>
                  <a:pt x="7988713" y="0"/>
                </a:lnTo>
                <a:lnTo>
                  <a:pt x="7988713" y="4532797"/>
                </a:lnTo>
                <a:lnTo>
                  <a:pt x="0" y="4532797"/>
                </a:lnTo>
                <a:lnTo>
                  <a:pt x="0" y="0"/>
                </a:lnTo>
                <a:close/>
              </a:path>
            </a:pathLst>
          </a:custGeom>
          <a:blipFill rotWithShape="1">
            <a:blip r:embed="rId4">
              <a:alphaModFix/>
            </a:blip>
            <a:stretch>
              <a:fillRect b="-8066" l="0" r="0" t="-8066"/>
            </a:stretch>
          </a:blipFill>
          <a:ln>
            <a:noFill/>
          </a:ln>
        </p:spPr>
      </p:sp>
      <p:sp>
        <p:nvSpPr>
          <p:cNvPr id="347" name="Google Shape;347;p11"/>
          <p:cNvSpPr/>
          <p:nvPr/>
        </p:nvSpPr>
        <p:spPr>
          <a:xfrm>
            <a:off x="9592092" y="1942189"/>
            <a:ext cx="7881644" cy="5518471"/>
          </a:xfrm>
          <a:custGeom>
            <a:rect b="b" l="l" r="r" t="t"/>
            <a:pathLst>
              <a:path extrusionOk="0" h="5518471" w="7881644">
                <a:moveTo>
                  <a:pt x="0" y="0"/>
                </a:moveTo>
                <a:lnTo>
                  <a:pt x="7881644" y="0"/>
                </a:lnTo>
                <a:lnTo>
                  <a:pt x="7881644" y="5518471"/>
                </a:lnTo>
                <a:lnTo>
                  <a:pt x="0" y="5518471"/>
                </a:lnTo>
                <a:lnTo>
                  <a:pt x="0" y="0"/>
                </a:lnTo>
                <a:close/>
              </a:path>
            </a:pathLst>
          </a:custGeom>
          <a:blipFill rotWithShape="1">
            <a:blip r:embed="rId5">
              <a:alphaModFix/>
            </a:blip>
            <a:stretch>
              <a:fillRect b="0" l="0" r="0" t="0"/>
            </a:stretch>
          </a:blipFill>
          <a:ln>
            <a:noFill/>
          </a:ln>
        </p:spPr>
      </p:sp>
      <p:sp>
        <p:nvSpPr>
          <p:cNvPr id="348" name="Google Shape;348;p11"/>
          <p:cNvSpPr/>
          <p:nvPr/>
        </p:nvSpPr>
        <p:spPr>
          <a:xfrm>
            <a:off x="393521" y="6713111"/>
            <a:ext cx="10872096" cy="3240565"/>
          </a:xfrm>
          <a:custGeom>
            <a:rect b="b" l="l" r="r" t="t"/>
            <a:pathLst>
              <a:path extrusionOk="0" h="3240565" w="10872096">
                <a:moveTo>
                  <a:pt x="0" y="0"/>
                </a:moveTo>
                <a:lnTo>
                  <a:pt x="10872096" y="0"/>
                </a:lnTo>
                <a:lnTo>
                  <a:pt x="10872096" y="3240565"/>
                </a:lnTo>
                <a:lnTo>
                  <a:pt x="0" y="3240565"/>
                </a:lnTo>
                <a:lnTo>
                  <a:pt x="0" y="0"/>
                </a:lnTo>
                <a:close/>
              </a:path>
            </a:pathLst>
          </a:custGeom>
          <a:blipFill rotWithShape="1">
            <a:blip r:embed="rId6">
              <a:alphaModFix/>
            </a:blip>
            <a:stretch>
              <a:fillRect b="0" l="0" r="0" t="0"/>
            </a:stretch>
          </a:blipFill>
          <a:ln>
            <a:noFill/>
          </a:ln>
        </p:spPr>
      </p:sp>
      <p:sp>
        <p:nvSpPr>
          <p:cNvPr id="349" name="Google Shape;349;p11"/>
          <p:cNvSpPr txBox="1"/>
          <p:nvPr/>
        </p:nvSpPr>
        <p:spPr>
          <a:xfrm>
            <a:off x="4595573" y="710465"/>
            <a:ext cx="9096853" cy="1000759"/>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6499" u="none" cap="none" strike="noStrike">
                <a:solidFill>
                  <a:srgbClr val="000000"/>
                </a:solidFill>
                <a:latin typeface="Poppins"/>
                <a:ea typeface="Poppins"/>
                <a:cs typeface="Poppins"/>
                <a:sym typeface="Poppins"/>
              </a:rPr>
              <a:t>3. Data File Script Start</a:t>
            </a:r>
            <a:endParaRPr/>
          </a:p>
        </p:txBody>
      </p:sp>
      <p:sp>
        <p:nvSpPr>
          <p:cNvPr id="350" name="Google Shape;350;p11"/>
          <p:cNvSpPr txBox="1"/>
          <p:nvPr/>
        </p:nvSpPr>
        <p:spPr>
          <a:xfrm>
            <a:off x="15799376" y="9436786"/>
            <a:ext cx="2307431"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Đỗ Lê Khanh</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12"/>
          <p:cNvSpPr/>
          <p:nvPr/>
        </p:nvSpPr>
        <p:spPr>
          <a:xfrm rot="-10602057">
            <a:off x="12407590"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356" name="Google Shape;356;p12"/>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grpSp>
        <p:nvGrpSpPr>
          <p:cNvPr id="357" name="Google Shape;357;p12"/>
          <p:cNvGrpSpPr/>
          <p:nvPr/>
        </p:nvGrpSpPr>
        <p:grpSpPr>
          <a:xfrm>
            <a:off x="-1342907" y="9913239"/>
            <a:ext cx="20973813" cy="837562"/>
            <a:chOff x="0" y="-57150"/>
            <a:chExt cx="11607985" cy="463550"/>
          </a:xfrm>
        </p:grpSpPr>
        <p:sp>
          <p:nvSpPr>
            <p:cNvPr id="358" name="Google Shape;358;p12"/>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2"/>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0" name="Google Shape;360;p12"/>
          <p:cNvGrpSpPr/>
          <p:nvPr/>
        </p:nvGrpSpPr>
        <p:grpSpPr>
          <a:xfrm>
            <a:off x="2488624" y="9913239"/>
            <a:ext cx="13310752" cy="837562"/>
            <a:chOff x="0" y="-57150"/>
            <a:chExt cx="7366854" cy="463550"/>
          </a:xfrm>
        </p:grpSpPr>
        <p:sp>
          <p:nvSpPr>
            <p:cNvPr id="361" name="Google Shape;361;p12"/>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2"/>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3" name="Google Shape;363;p12"/>
          <p:cNvGrpSpPr/>
          <p:nvPr/>
        </p:nvGrpSpPr>
        <p:grpSpPr>
          <a:xfrm>
            <a:off x="4131384" y="9913239"/>
            <a:ext cx="10025232" cy="837562"/>
            <a:chOff x="0" y="-57150"/>
            <a:chExt cx="5548478" cy="463550"/>
          </a:xfrm>
        </p:grpSpPr>
        <p:sp>
          <p:nvSpPr>
            <p:cNvPr id="364" name="Google Shape;364;p12"/>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2"/>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66" name="Google Shape;366;p12"/>
          <p:cNvSpPr/>
          <p:nvPr/>
        </p:nvSpPr>
        <p:spPr>
          <a:xfrm>
            <a:off x="2488624" y="1797879"/>
            <a:ext cx="14094737" cy="7801831"/>
          </a:xfrm>
          <a:custGeom>
            <a:rect b="b" l="l" r="r" t="t"/>
            <a:pathLst>
              <a:path extrusionOk="0" h="7801831" w="14094737">
                <a:moveTo>
                  <a:pt x="0" y="0"/>
                </a:moveTo>
                <a:lnTo>
                  <a:pt x="14094737" y="0"/>
                </a:lnTo>
                <a:lnTo>
                  <a:pt x="14094737" y="7801831"/>
                </a:lnTo>
                <a:lnTo>
                  <a:pt x="0" y="7801831"/>
                </a:lnTo>
                <a:lnTo>
                  <a:pt x="0" y="0"/>
                </a:lnTo>
                <a:close/>
              </a:path>
            </a:pathLst>
          </a:custGeom>
          <a:blipFill rotWithShape="1">
            <a:blip r:embed="rId4">
              <a:alphaModFix/>
            </a:blip>
            <a:stretch>
              <a:fillRect b="0" l="0" r="0" t="0"/>
            </a:stretch>
          </a:blipFill>
          <a:ln>
            <a:noFill/>
          </a:ln>
        </p:spPr>
      </p:sp>
      <p:sp>
        <p:nvSpPr>
          <p:cNvPr id="367" name="Google Shape;367;p12"/>
          <p:cNvSpPr txBox="1"/>
          <p:nvPr/>
        </p:nvSpPr>
        <p:spPr>
          <a:xfrm>
            <a:off x="4356736" y="943372"/>
            <a:ext cx="9143248" cy="687705"/>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499" u="none" cap="none" strike="noStrike">
                <a:solidFill>
                  <a:srgbClr val="000000"/>
                </a:solidFill>
                <a:latin typeface="Poppins"/>
                <a:ea typeface="Poppins"/>
                <a:cs typeface="Poppins"/>
                <a:sym typeface="Poppins"/>
              </a:rPr>
              <a:t>MÔ HÌNH DIAGRAM TRONG SQL</a:t>
            </a:r>
            <a:endParaRPr/>
          </a:p>
        </p:txBody>
      </p:sp>
      <p:sp>
        <p:nvSpPr>
          <p:cNvPr id="368" name="Google Shape;368;p12"/>
          <p:cNvSpPr txBox="1"/>
          <p:nvPr/>
        </p:nvSpPr>
        <p:spPr>
          <a:xfrm>
            <a:off x="181193" y="9303165"/>
            <a:ext cx="2307431"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Đỗ Lê Khanh</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13"/>
          <p:cNvSpPr/>
          <p:nvPr/>
        </p:nvSpPr>
        <p:spPr>
          <a:xfrm rot="-4773720">
            <a:off x="5570985" y="2932996"/>
            <a:ext cx="12676724" cy="4421008"/>
          </a:xfrm>
          <a:custGeom>
            <a:rect b="b" l="l" r="r" t="t"/>
            <a:pathLst>
              <a:path extrusionOk="0" h="4421008" w="12676724">
                <a:moveTo>
                  <a:pt x="0" y="0"/>
                </a:moveTo>
                <a:lnTo>
                  <a:pt x="12676724" y="0"/>
                </a:lnTo>
                <a:lnTo>
                  <a:pt x="12676724" y="4421008"/>
                </a:lnTo>
                <a:lnTo>
                  <a:pt x="0" y="4421008"/>
                </a:lnTo>
                <a:lnTo>
                  <a:pt x="0" y="0"/>
                </a:lnTo>
                <a:close/>
              </a:path>
            </a:pathLst>
          </a:custGeom>
          <a:blipFill rotWithShape="1">
            <a:blip r:embed="rId3">
              <a:alphaModFix/>
            </a:blip>
            <a:stretch>
              <a:fillRect b="0" l="0" r="0" t="0"/>
            </a:stretch>
          </a:blipFill>
          <a:ln>
            <a:noFill/>
          </a:ln>
        </p:spPr>
      </p:sp>
      <p:sp>
        <p:nvSpPr>
          <p:cNvPr id="374" name="Google Shape;374;p13"/>
          <p:cNvSpPr/>
          <p:nvPr/>
        </p:nvSpPr>
        <p:spPr>
          <a:xfrm>
            <a:off x="11115371" y="0"/>
            <a:ext cx="7172607" cy="10284336"/>
          </a:xfrm>
          <a:custGeom>
            <a:rect b="b" l="l" r="r" t="t"/>
            <a:pathLst>
              <a:path extrusionOk="0" h="29405582" w="20508340">
                <a:moveTo>
                  <a:pt x="9683242" y="0"/>
                </a:moveTo>
                <a:cubicBezTo>
                  <a:pt x="9719437" y="5416550"/>
                  <a:pt x="8407908" y="9588373"/>
                  <a:pt x="4155313" y="16175737"/>
                </a:cubicBezTo>
                <a:cubicBezTo>
                  <a:pt x="343281" y="22080474"/>
                  <a:pt x="1397" y="27222577"/>
                  <a:pt x="0" y="28861513"/>
                </a:cubicBezTo>
                <a:lnTo>
                  <a:pt x="0" y="28881071"/>
                </a:lnTo>
                <a:cubicBezTo>
                  <a:pt x="254" y="29222064"/>
                  <a:pt x="15240" y="29405582"/>
                  <a:pt x="15240" y="29405582"/>
                </a:cubicBezTo>
                <a:lnTo>
                  <a:pt x="20508340" y="29405582"/>
                </a:lnTo>
                <a:lnTo>
                  <a:pt x="20508340" y="0"/>
                </a:lnTo>
                <a:close/>
              </a:path>
            </a:pathLst>
          </a:custGeom>
          <a:blipFill rotWithShape="1">
            <a:blip r:embed="rId4">
              <a:alphaModFix/>
            </a:blip>
            <a:stretch>
              <a:fillRect b="0" l="-60129" r="-58197" t="-1515"/>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3"/>
          <p:cNvSpPr/>
          <p:nvPr/>
        </p:nvSpPr>
        <p:spPr>
          <a:xfrm flipH="1" rot="-2967198">
            <a:off x="13287997" y="6433664"/>
            <a:ext cx="10665551" cy="3626287"/>
          </a:xfrm>
          <a:custGeom>
            <a:rect b="b" l="l" r="r" t="t"/>
            <a:pathLst>
              <a:path extrusionOk="0" h="3626287" w="10665551">
                <a:moveTo>
                  <a:pt x="10665551" y="0"/>
                </a:moveTo>
                <a:lnTo>
                  <a:pt x="0" y="0"/>
                </a:lnTo>
                <a:lnTo>
                  <a:pt x="0" y="3626288"/>
                </a:lnTo>
                <a:lnTo>
                  <a:pt x="10665551" y="3626288"/>
                </a:lnTo>
                <a:lnTo>
                  <a:pt x="10665551" y="0"/>
                </a:lnTo>
                <a:close/>
              </a:path>
            </a:pathLst>
          </a:custGeom>
          <a:blipFill rotWithShape="1">
            <a:blip r:embed="rId5">
              <a:alphaModFix amt="77000"/>
            </a:blip>
            <a:stretch>
              <a:fillRect b="0" l="0" r="0" t="0"/>
            </a:stretch>
          </a:blipFill>
          <a:ln>
            <a:noFill/>
          </a:ln>
        </p:spPr>
      </p:sp>
      <p:grpSp>
        <p:nvGrpSpPr>
          <p:cNvPr id="376" name="Google Shape;376;p13"/>
          <p:cNvGrpSpPr/>
          <p:nvPr/>
        </p:nvGrpSpPr>
        <p:grpSpPr>
          <a:xfrm>
            <a:off x="11279555" y="946396"/>
            <a:ext cx="857867" cy="857867"/>
            <a:chOff x="0" y="0"/>
            <a:chExt cx="812800" cy="812800"/>
          </a:xfrm>
        </p:grpSpPr>
        <p:sp>
          <p:nvSpPr>
            <p:cNvPr id="377" name="Google Shape;377;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3"/>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79" name="Google Shape;379;p13"/>
          <p:cNvGrpSpPr/>
          <p:nvPr/>
        </p:nvGrpSpPr>
        <p:grpSpPr>
          <a:xfrm>
            <a:off x="10765440" y="2226096"/>
            <a:ext cx="604566" cy="604566"/>
            <a:chOff x="0" y="0"/>
            <a:chExt cx="812800" cy="812800"/>
          </a:xfrm>
        </p:grpSpPr>
        <p:sp>
          <p:nvSpPr>
            <p:cNvPr id="380" name="Google Shape;380;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3"/>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82" name="Google Shape;382;p13"/>
          <p:cNvGrpSpPr/>
          <p:nvPr/>
        </p:nvGrpSpPr>
        <p:grpSpPr>
          <a:xfrm>
            <a:off x="11590531" y="681913"/>
            <a:ext cx="637633" cy="637633"/>
            <a:chOff x="0" y="0"/>
            <a:chExt cx="812800" cy="812800"/>
          </a:xfrm>
        </p:grpSpPr>
        <p:sp>
          <p:nvSpPr>
            <p:cNvPr id="383" name="Google Shape;383;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76200">
              <a:solidFill>
                <a:srgbClr val="FDB03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3"/>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85" name="Google Shape;385;p13"/>
          <p:cNvSpPr txBox="1"/>
          <p:nvPr/>
        </p:nvSpPr>
        <p:spPr>
          <a:xfrm>
            <a:off x="319980" y="5123117"/>
            <a:ext cx="10132779" cy="1111758"/>
          </a:xfrm>
          <a:prstGeom prst="rect">
            <a:avLst/>
          </a:prstGeom>
          <a:noFill/>
          <a:ln>
            <a:noFill/>
          </a:ln>
        </p:spPr>
        <p:txBody>
          <a:bodyPr anchorCtr="0" anchor="t" bIns="0" lIns="0" spcFirstLastPara="1" rIns="0" wrap="square" tIns="0">
            <a:spAutoFit/>
          </a:bodyPr>
          <a:lstStyle/>
          <a:p>
            <a:pPr indent="0" lvl="0" marL="0" marR="0" rtl="0" algn="ctr">
              <a:lnSpc>
                <a:spcPct val="112986"/>
              </a:lnSpc>
              <a:spcBef>
                <a:spcPts val="0"/>
              </a:spcBef>
              <a:spcAft>
                <a:spcPts val="0"/>
              </a:spcAft>
              <a:buNone/>
            </a:pPr>
            <a:r>
              <a:rPr b="1" i="0" lang="en-US" sz="7200" u="none" cap="none" strike="noStrike">
                <a:solidFill>
                  <a:srgbClr val="000000"/>
                </a:solidFill>
                <a:latin typeface="Poppins"/>
                <a:ea typeface="Poppins"/>
                <a:cs typeface="Poppins"/>
                <a:sym typeface="Poppins"/>
              </a:rPr>
              <a:t>4. OLAP PROJECT</a:t>
            </a:r>
            <a:endParaRPr/>
          </a:p>
        </p:txBody>
      </p:sp>
      <p:sp>
        <p:nvSpPr>
          <p:cNvPr id="386" name="Google Shape;386;p13"/>
          <p:cNvSpPr txBox="1"/>
          <p:nvPr/>
        </p:nvSpPr>
        <p:spPr>
          <a:xfrm>
            <a:off x="27087" y="9520238"/>
            <a:ext cx="2003227"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Lê Thị Sâm</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14"/>
          <p:cNvSpPr/>
          <p:nvPr/>
        </p:nvSpPr>
        <p:spPr>
          <a:xfrm rot="-10602057">
            <a:off x="12407590"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392" name="Google Shape;392;p14"/>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sp>
        <p:nvSpPr>
          <p:cNvPr id="393" name="Google Shape;393;p14"/>
          <p:cNvSpPr/>
          <p:nvPr/>
        </p:nvSpPr>
        <p:spPr>
          <a:xfrm>
            <a:off x="14458329" y="7522134"/>
            <a:ext cx="1354089" cy="1056190"/>
          </a:xfrm>
          <a:custGeom>
            <a:rect b="b" l="l" r="r" t="t"/>
            <a:pathLst>
              <a:path extrusionOk="0" h="1056190" w="1354089">
                <a:moveTo>
                  <a:pt x="0" y="0"/>
                </a:moveTo>
                <a:lnTo>
                  <a:pt x="1354090" y="0"/>
                </a:lnTo>
                <a:lnTo>
                  <a:pt x="1354090" y="1056190"/>
                </a:lnTo>
                <a:lnTo>
                  <a:pt x="0" y="1056190"/>
                </a:lnTo>
                <a:lnTo>
                  <a:pt x="0" y="0"/>
                </a:lnTo>
                <a:close/>
              </a:path>
            </a:pathLst>
          </a:custGeom>
          <a:blipFill rotWithShape="1">
            <a:blip r:embed="rId4">
              <a:alphaModFix/>
            </a:blip>
            <a:stretch>
              <a:fillRect b="0" l="0" r="0" t="0"/>
            </a:stretch>
          </a:blipFill>
          <a:ln>
            <a:noFill/>
          </a:ln>
        </p:spPr>
      </p:sp>
      <p:grpSp>
        <p:nvGrpSpPr>
          <p:cNvPr id="394" name="Google Shape;394;p14"/>
          <p:cNvGrpSpPr/>
          <p:nvPr/>
        </p:nvGrpSpPr>
        <p:grpSpPr>
          <a:xfrm>
            <a:off x="-1342907" y="9913239"/>
            <a:ext cx="20973813" cy="837562"/>
            <a:chOff x="0" y="-57150"/>
            <a:chExt cx="11607985" cy="463550"/>
          </a:xfrm>
        </p:grpSpPr>
        <p:sp>
          <p:nvSpPr>
            <p:cNvPr id="395" name="Google Shape;395;p14"/>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4"/>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97" name="Google Shape;397;p14"/>
          <p:cNvGrpSpPr/>
          <p:nvPr/>
        </p:nvGrpSpPr>
        <p:grpSpPr>
          <a:xfrm>
            <a:off x="2488624" y="9913239"/>
            <a:ext cx="13310752" cy="837562"/>
            <a:chOff x="0" y="-57150"/>
            <a:chExt cx="7366854" cy="463550"/>
          </a:xfrm>
        </p:grpSpPr>
        <p:sp>
          <p:nvSpPr>
            <p:cNvPr id="398" name="Google Shape;398;p14"/>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4"/>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00" name="Google Shape;400;p14"/>
          <p:cNvGrpSpPr/>
          <p:nvPr/>
        </p:nvGrpSpPr>
        <p:grpSpPr>
          <a:xfrm>
            <a:off x="4131384" y="9913239"/>
            <a:ext cx="10025232" cy="837562"/>
            <a:chOff x="0" y="-57150"/>
            <a:chExt cx="5548478" cy="463550"/>
          </a:xfrm>
        </p:grpSpPr>
        <p:sp>
          <p:nvSpPr>
            <p:cNvPr id="401" name="Google Shape;401;p14"/>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4"/>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03" name="Google Shape;403;p14"/>
          <p:cNvSpPr/>
          <p:nvPr/>
        </p:nvSpPr>
        <p:spPr>
          <a:xfrm>
            <a:off x="9620139" y="2129485"/>
            <a:ext cx="8123561" cy="7629749"/>
          </a:xfrm>
          <a:custGeom>
            <a:rect b="b" l="l" r="r" t="t"/>
            <a:pathLst>
              <a:path extrusionOk="0" h="7629749" w="8123561">
                <a:moveTo>
                  <a:pt x="0" y="0"/>
                </a:moveTo>
                <a:lnTo>
                  <a:pt x="8123561" y="0"/>
                </a:lnTo>
                <a:lnTo>
                  <a:pt x="8123561" y="7629749"/>
                </a:lnTo>
                <a:lnTo>
                  <a:pt x="0" y="7629749"/>
                </a:lnTo>
                <a:lnTo>
                  <a:pt x="0" y="0"/>
                </a:lnTo>
                <a:close/>
              </a:path>
            </a:pathLst>
          </a:custGeom>
          <a:blipFill rotWithShape="1">
            <a:blip r:embed="rId5">
              <a:alphaModFix/>
            </a:blip>
            <a:stretch>
              <a:fillRect b="0" l="-3853" r="-13317" t="0"/>
            </a:stretch>
          </a:blipFill>
          <a:ln>
            <a:noFill/>
          </a:ln>
        </p:spPr>
      </p:sp>
      <p:sp>
        <p:nvSpPr>
          <p:cNvPr id="404" name="Google Shape;404;p14"/>
          <p:cNvSpPr/>
          <p:nvPr/>
        </p:nvSpPr>
        <p:spPr>
          <a:xfrm>
            <a:off x="824743" y="5772515"/>
            <a:ext cx="6613282" cy="3918500"/>
          </a:xfrm>
          <a:custGeom>
            <a:rect b="b" l="l" r="r" t="t"/>
            <a:pathLst>
              <a:path extrusionOk="0" h="3918500" w="6613282">
                <a:moveTo>
                  <a:pt x="0" y="0"/>
                </a:moveTo>
                <a:lnTo>
                  <a:pt x="6613282" y="0"/>
                </a:lnTo>
                <a:lnTo>
                  <a:pt x="6613282" y="3918500"/>
                </a:lnTo>
                <a:lnTo>
                  <a:pt x="0" y="3918500"/>
                </a:lnTo>
                <a:lnTo>
                  <a:pt x="0" y="0"/>
                </a:lnTo>
                <a:close/>
              </a:path>
            </a:pathLst>
          </a:custGeom>
          <a:blipFill rotWithShape="1">
            <a:blip r:embed="rId6">
              <a:alphaModFix/>
            </a:blip>
            <a:stretch>
              <a:fillRect b="0" l="0" r="0" t="0"/>
            </a:stretch>
          </a:blipFill>
          <a:ln>
            <a:noFill/>
          </a:ln>
        </p:spPr>
      </p:sp>
      <p:sp>
        <p:nvSpPr>
          <p:cNvPr id="405" name="Google Shape;405;p14"/>
          <p:cNvSpPr txBox="1"/>
          <p:nvPr/>
        </p:nvSpPr>
        <p:spPr>
          <a:xfrm>
            <a:off x="356735" y="2412227"/>
            <a:ext cx="10378267" cy="626110"/>
          </a:xfrm>
          <a:prstGeom prst="rect">
            <a:avLst/>
          </a:prstGeom>
          <a:noFill/>
          <a:ln>
            <a:noFill/>
          </a:ln>
        </p:spPr>
        <p:txBody>
          <a:bodyPr anchorCtr="0" anchor="t" bIns="0" lIns="0" spcFirstLastPara="1" rIns="0" wrap="square" tIns="0">
            <a:spAutoFit/>
          </a:bodyPr>
          <a:lstStyle/>
          <a:p>
            <a:pPr indent="0" lvl="0" marL="0" marR="0" rtl="0" algn="ctr">
              <a:lnSpc>
                <a:spcPct val="113003"/>
              </a:lnSpc>
              <a:spcBef>
                <a:spcPts val="0"/>
              </a:spcBef>
              <a:spcAft>
                <a:spcPts val="0"/>
              </a:spcAft>
              <a:buNone/>
            </a:pPr>
            <a:r>
              <a:rPr b="0" i="0" lang="en-US" sz="3999" u="none" cap="none" strike="noStrike">
                <a:solidFill>
                  <a:srgbClr val="000000"/>
                </a:solidFill>
                <a:latin typeface="Poppins"/>
                <a:ea typeface="Poppins"/>
                <a:cs typeface="Poppins"/>
                <a:sym typeface="Poppins"/>
              </a:rPr>
              <a:t>OLAP CUBE </a:t>
            </a:r>
            <a:endParaRPr/>
          </a:p>
        </p:txBody>
      </p:sp>
      <p:sp>
        <p:nvSpPr>
          <p:cNvPr id="406" name="Google Shape;406;p14"/>
          <p:cNvSpPr/>
          <p:nvPr/>
        </p:nvSpPr>
        <p:spPr>
          <a:xfrm>
            <a:off x="7507963" y="2431277"/>
            <a:ext cx="1413104" cy="669458"/>
          </a:xfrm>
          <a:custGeom>
            <a:rect b="b" l="l" r="r" t="t"/>
            <a:pathLst>
              <a:path extrusionOk="0" h="669458" w="1413104">
                <a:moveTo>
                  <a:pt x="0" y="0"/>
                </a:moveTo>
                <a:lnTo>
                  <a:pt x="1413105" y="0"/>
                </a:lnTo>
                <a:lnTo>
                  <a:pt x="1413105" y="669458"/>
                </a:lnTo>
                <a:lnTo>
                  <a:pt x="0" y="669458"/>
                </a:lnTo>
                <a:lnTo>
                  <a:pt x="0" y="0"/>
                </a:lnTo>
                <a:close/>
              </a:path>
            </a:pathLst>
          </a:custGeom>
          <a:blipFill rotWithShape="1">
            <a:blip r:embed="rId7">
              <a:alphaModFix/>
            </a:blip>
            <a:stretch>
              <a:fillRect b="0" l="0" r="0" t="0"/>
            </a:stretch>
          </a:blipFill>
          <a:ln>
            <a:noFill/>
          </a:ln>
        </p:spPr>
      </p:sp>
      <p:sp>
        <p:nvSpPr>
          <p:cNvPr id="407" name="Google Shape;407;p14"/>
          <p:cNvSpPr txBox="1"/>
          <p:nvPr/>
        </p:nvSpPr>
        <p:spPr>
          <a:xfrm>
            <a:off x="3954867" y="1019175"/>
            <a:ext cx="10378267" cy="76835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999" u="none" cap="none" strike="noStrike">
                <a:solidFill>
                  <a:srgbClr val="000000"/>
                </a:solidFill>
                <a:latin typeface="Poppins"/>
                <a:ea typeface="Poppins"/>
                <a:cs typeface="Poppins"/>
                <a:sym typeface="Poppins"/>
              </a:rPr>
              <a:t>4. OLAP  PROJECT</a:t>
            </a:r>
            <a:endParaRPr/>
          </a:p>
        </p:txBody>
      </p:sp>
      <p:sp>
        <p:nvSpPr>
          <p:cNvPr id="408" name="Google Shape;408;p14"/>
          <p:cNvSpPr txBox="1"/>
          <p:nvPr/>
        </p:nvSpPr>
        <p:spPr>
          <a:xfrm>
            <a:off x="-2163751" y="4820920"/>
            <a:ext cx="10378267" cy="626110"/>
          </a:xfrm>
          <a:prstGeom prst="rect">
            <a:avLst/>
          </a:prstGeom>
          <a:noFill/>
          <a:ln>
            <a:noFill/>
          </a:ln>
        </p:spPr>
        <p:txBody>
          <a:bodyPr anchorCtr="0" anchor="t" bIns="0" lIns="0" spcFirstLastPara="1" rIns="0" wrap="square" tIns="0">
            <a:spAutoFit/>
          </a:bodyPr>
          <a:lstStyle/>
          <a:p>
            <a:pPr indent="0" lvl="0" marL="0" marR="0" rtl="0" algn="ctr">
              <a:lnSpc>
                <a:spcPct val="113003"/>
              </a:lnSpc>
              <a:spcBef>
                <a:spcPts val="0"/>
              </a:spcBef>
              <a:spcAft>
                <a:spcPts val="0"/>
              </a:spcAft>
              <a:buNone/>
            </a:pPr>
            <a:r>
              <a:rPr b="0" i="0" lang="en-US" sz="3999" u="none" cap="none" strike="noStrike">
                <a:solidFill>
                  <a:srgbClr val="000000"/>
                </a:solidFill>
                <a:latin typeface="Poppins"/>
                <a:ea typeface="Poppins"/>
                <a:cs typeface="Poppins"/>
                <a:sym typeface="Poppins"/>
              </a:rPr>
              <a:t>OLAP MODEL</a:t>
            </a:r>
            <a:endParaRPr/>
          </a:p>
        </p:txBody>
      </p:sp>
      <p:sp>
        <p:nvSpPr>
          <p:cNvPr id="409" name="Google Shape;409;p14"/>
          <p:cNvSpPr txBox="1"/>
          <p:nvPr/>
        </p:nvSpPr>
        <p:spPr>
          <a:xfrm>
            <a:off x="15812419" y="9394469"/>
            <a:ext cx="2003227"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Lê Thị Sâm</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5"/>
          <p:cNvSpPr/>
          <p:nvPr/>
        </p:nvSpPr>
        <p:spPr>
          <a:xfrm rot="-10602057">
            <a:off x="12407590"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415" name="Google Shape;415;p15"/>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grpSp>
        <p:nvGrpSpPr>
          <p:cNvPr id="416" name="Google Shape;416;p15"/>
          <p:cNvGrpSpPr/>
          <p:nvPr/>
        </p:nvGrpSpPr>
        <p:grpSpPr>
          <a:xfrm>
            <a:off x="-1342907" y="9913239"/>
            <a:ext cx="20973813" cy="837562"/>
            <a:chOff x="0" y="-57150"/>
            <a:chExt cx="11607985" cy="463550"/>
          </a:xfrm>
        </p:grpSpPr>
        <p:sp>
          <p:nvSpPr>
            <p:cNvPr id="417" name="Google Shape;417;p15"/>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9" name="Google Shape;419;p15"/>
          <p:cNvGrpSpPr/>
          <p:nvPr/>
        </p:nvGrpSpPr>
        <p:grpSpPr>
          <a:xfrm>
            <a:off x="2488624" y="9913239"/>
            <a:ext cx="13310752" cy="837562"/>
            <a:chOff x="0" y="-57150"/>
            <a:chExt cx="7366854" cy="463550"/>
          </a:xfrm>
        </p:grpSpPr>
        <p:sp>
          <p:nvSpPr>
            <p:cNvPr id="420" name="Google Shape;420;p15"/>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22" name="Google Shape;422;p15"/>
          <p:cNvGrpSpPr/>
          <p:nvPr/>
        </p:nvGrpSpPr>
        <p:grpSpPr>
          <a:xfrm>
            <a:off x="4131384" y="9913239"/>
            <a:ext cx="10025232" cy="837562"/>
            <a:chOff x="0" y="-57150"/>
            <a:chExt cx="5548478" cy="463550"/>
          </a:xfrm>
        </p:grpSpPr>
        <p:sp>
          <p:nvSpPr>
            <p:cNvPr id="423" name="Google Shape;423;p15"/>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25" name="Google Shape;425;p15"/>
          <p:cNvSpPr/>
          <p:nvPr/>
        </p:nvSpPr>
        <p:spPr>
          <a:xfrm>
            <a:off x="910651" y="2734153"/>
            <a:ext cx="7259968" cy="3911576"/>
          </a:xfrm>
          <a:custGeom>
            <a:rect b="b" l="l" r="r" t="t"/>
            <a:pathLst>
              <a:path extrusionOk="0" h="3911576" w="7259968">
                <a:moveTo>
                  <a:pt x="0" y="0"/>
                </a:moveTo>
                <a:lnTo>
                  <a:pt x="7259968" y="0"/>
                </a:lnTo>
                <a:lnTo>
                  <a:pt x="7259968" y="3911576"/>
                </a:lnTo>
                <a:lnTo>
                  <a:pt x="0" y="3911576"/>
                </a:lnTo>
                <a:lnTo>
                  <a:pt x="0" y="0"/>
                </a:lnTo>
                <a:close/>
              </a:path>
            </a:pathLst>
          </a:custGeom>
          <a:blipFill rotWithShape="1">
            <a:blip r:embed="rId4">
              <a:alphaModFix/>
            </a:blip>
            <a:stretch>
              <a:fillRect b="0" l="0" r="0" t="0"/>
            </a:stretch>
          </a:blipFill>
          <a:ln cap="sq" cmpd="sng" w="38100">
            <a:solidFill>
              <a:srgbClr val="000000"/>
            </a:solidFill>
            <a:prstDash val="solid"/>
            <a:miter lim="8000"/>
            <a:headEnd len="sm" w="sm" type="none"/>
            <a:tailEnd len="sm" w="sm" type="none"/>
          </a:ln>
        </p:spPr>
      </p:sp>
      <p:sp>
        <p:nvSpPr>
          <p:cNvPr id="426" name="Google Shape;426;p15"/>
          <p:cNvSpPr/>
          <p:nvPr/>
        </p:nvSpPr>
        <p:spPr>
          <a:xfrm>
            <a:off x="8512286" y="2734153"/>
            <a:ext cx="9098712" cy="5086592"/>
          </a:xfrm>
          <a:custGeom>
            <a:rect b="b" l="l" r="r" t="t"/>
            <a:pathLst>
              <a:path extrusionOk="0" h="5086592" w="9098712">
                <a:moveTo>
                  <a:pt x="0" y="0"/>
                </a:moveTo>
                <a:lnTo>
                  <a:pt x="9098713" y="0"/>
                </a:lnTo>
                <a:lnTo>
                  <a:pt x="9098713" y="5086591"/>
                </a:lnTo>
                <a:lnTo>
                  <a:pt x="0" y="5086591"/>
                </a:lnTo>
                <a:lnTo>
                  <a:pt x="0" y="0"/>
                </a:lnTo>
                <a:close/>
              </a:path>
            </a:pathLst>
          </a:custGeom>
          <a:blipFill rotWithShape="1">
            <a:blip r:embed="rId5">
              <a:alphaModFix/>
            </a:blip>
            <a:stretch>
              <a:fillRect b="0" l="0" r="0" t="0"/>
            </a:stretch>
          </a:blipFill>
          <a:ln cap="sq" cmpd="sng" w="38100">
            <a:solidFill>
              <a:srgbClr val="000000"/>
            </a:solidFill>
            <a:prstDash val="solid"/>
            <a:miter lim="8000"/>
            <a:headEnd len="sm" w="sm" type="none"/>
            <a:tailEnd len="sm" w="sm" type="none"/>
          </a:ln>
        </p:spPr>
      </p:sp>
      <p:sp>
        <p:nvSpPr>
          <p:cNvPr id="427" name="Google Shape;427;p15"/>
          <p:cNvSpPr txBox="1"/>
          <p:nvPr/>
        </p:nvSpPr>
        <p:spPr>
          <a:xfrm>
            <a:off x="5937863" y="1009650"/>
            <a:ext cx="6412273" cy="92964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5999" u="none" cap="none" strike="noStrike">
                <a:solidFill>
                  <a:srgbClr val="000000"/>
                </a:solidFill>
                <a:latin typeface="Poppins"/>
                <a:ea typeface="Poppins"/>
                <a:cs typeface="Poppins"/>
                <a:sym typeface="Poppins"/>
              </a:rPr>
              <a:t>5. PIVOT TABLE </a:t>
            </a:r>
            <a:endParaRPr/>
          </a:p>
        </p:txBody>
      </p:sp>
      <p:sp>
        <p:nvSpPr>
          <p:cNvPr id="428" name="Google Shape;428;p15"/>
          <p:cNvSpPr txBox="1"/>
          <p:nvPr/>
        </p:nvSpPr>
        <p:spPr>
          <a:xfrm>
            <a:off x="3061573" y="8592269"/>
            <a:ext cx="12164854" cy="6159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500" u="none" cap="none" strike="noStrike">
                <a:solidFill>
                  <a:srgbClr val="000000"/>
                </a:solidFill>
                <a:latin typeface="Arial"/>
                <a:ea typeface="Arial"/>
                <a:cs typeface="Arial"/>
                <a:sym typeface="Arial"/>
              </a:rPr>
              <a:t>Doanh thu của từng mặt hàng theo quý lọc theo city.  </a:t>
            </a:r>
            <a:endParaRPr/>
          </a:p>
        </p:txBody>
      </p:sp>
      <p:sp>
        <p:nvSpPr>
          <p:cNvPr id="429" name="Google Shape;429;p15"/>
          <p:cNvSpPr txBox="1"/>
          <p:nvPr/>
        </p:nvSpPr>
        <p:spPr>
          <a:xfrm>
            <a:off x="241480" y="9499609"/>
            <a:ext cx="2003227"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Lê Thị Sâm</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16"/>
          <p:cNvSpPr/>
          <p:nvPr/>
        </p:nvSpPr>
        <p:spPr>
          <a:xfrm rot="-10602057">
            <a:off x="12407590"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435" name="Google Shape;435;p16"/>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grpSp>
        <p:nvGrpSpPr>
          <p:cNvPr id="436" name="Google Shape;436;p16"/>
          <p:cNvGrpSpPr/>
          <p:nvPr/>
        </p:nvGrpSpPr>
        <p:grpSpPr>
          <a:xfrm>
            <a:off x="-1342907" y="9913239"/>
            <a:ext cx="20973813" cy="837562"/>
            <a:chOff x="0" y="-57150"/>
            <a:chExt cx="11607985" cy="463550"/>
          </a:xfrm>
        </p:grpSpPr>
        <p:sp>
          <p:nvSpPr>
            <p:cNvPr id="437" name="Google Shape;437;p16"/>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39" name="Google Shape;439;p16"/>
          <p:cNvGrpSpPr/>
          <p:nvPr/>
        </p:nvGrpSpPr>
        <p:grpSpPr>
          <a:xfrm>
            <a:off x="2488624" y="9913239"/>
            <a:ext cx="13310752" cy="837562"/>
            <a:chOff x="0" y="-57150"/>
            <a:chExt cx="7366854" cy="463550"/>
          </a:xfrm>
        </p:grpSpPr>
        <p:sp>
          <p:nvSpPr>
            <p:cNvPr id="440" name="Google Shape;440;p16"/>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2" name="Google Shape;442;p16"/>
          <p:cNvGrpSpPr/>
          <p:nvPr/>
        </p:nvGrpSpPr>
        <p:grpSpPr>
          <a:xfrm>
            <a:off x="4131384" y="9913239"/>
            <a:ext cx="10025232" cy="837562"/>
            <a:chOff x="0" y="-57150"/>
            <a:chExt cx="5548478" cy="463550"/>
          </a:xfrm>
        </p:grpSpPr>
        <p:sp>
          <p:nvSpPr>
            <p:cNvPr id="443" name="Google Shape;443;p16"/>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45" name="Google Shape;445;p16"/>
          <p:cNvSpPr/>
          <p:nvPr/>
        </p:nvSpPr>
        <p:spPr>
          <a:xfrm>
            <a:off x="1192824" y="2094229"/>
            <a:ext cx="5877119" cy="5067950"/>
          </a:xfrm>
          <a:custGeom>
            <a:rect b="b" l="l" r="r" t="t"/>
            <a:pathLst>
              <a:path extrusionOk="0" h="5067950" w="5877119">
                <a:moveTo>
                  <a:pt x="0" y="0"/>
                </a:moveTo>
                <a:lnTo>
                  <a:pt x="5877119" y="0"/>
                </a:lnTo>
                <a:lnTo>
                  <a:pt x="5877119" y="5067951"/>
                </a:lnTo>
                <a:lnTo>
                  <a:pt x="0" y="5067951"/>
                </a:lnTo>
                <a:lnTo>
                  <a:pt x="0" y="0"/>
                </a:lnTo>
                <a:close/>
              </a:path>
            </a:pathLst>
          </a:custGeom>
          <a:blipFill rotWithShape="1">
            <a:blip r:embed="rId4">
              <a:alphaModFix/>
            </a:blip>
            <a:stretch>
              <a:fillRect b="0" l="0" r="0" t="0"/>
            </a:stretch>
          </a:blipFill>
          <a:ln cap="sq" cmpd="sng" w="38100">
            <a:solidFill>
              <a:srgbClr val="000000"/>
            </a:solidFill>
            <a:prstDash val="solid"/>
            <a:miter lim="8000"/>
            <a:headEnd len="sm" w="sm" type="none"/>
            <a:tailEnd len="sm" w="sm" type="none"/>
          </a:ln>
        </p:spPr>
      </p:sp>
      <p:sp>
        <p:nvSpPr>
          <p:cNvPr id="446" name="Google Shape;446;p16"/>
          <p:cNvSpPr/>
          <p:nvPr/>
        </p:nvSpPr>
        <p:spPr>
          <a:xfrm>
            <a:off x="7674495" y="2085924"/>
            <a:ext cx="9584805" cy="5726515"/>
          </a:xfrm>
          <a:custGeom>
            <a:rect b="b" l="l" r="r" t="t"/>
            <a:pathLst>
              <a:path extrusionOk="0" h="5726515" w="9584805">
                <a:moveTo>
                  <a:pt x="0" y="0"/>
                </a:moveTo>
                <a:lnTo>
                  <a:pt x="9584805" y="0"/>
                </a:lnTo>
                <a:lnTo>
                  <a:pt x="9584805" y="5726515"/>
                </a:lnTo>
                <a:lnTo>
                  <a:pt x="0" y="5726515"/>
                </a:lnTo>
                <a:lnTo>
                  <a:pt x="0" y="0"/>
                </a:lnTo>
                <a:close/>
              </a:path>
            </a:pathLst>
          </a:custGeom>
          <a:blipFill rotWithShape="1">
            <a:blip r:embed="rId5">
              <a:alphaModFix/>
            </a:blip>
            <a:stretch>
              <a:fillRect b="0" l="0" r="0" t="0"/>
            </a:stretch>
          </a:blipFill>
          <a:ln cap="sq" cmpd="sng" w="38100">
            <a:solidFill>
              <a:srgbClr val="000000"/>
            </a:solidFill>
            <a:prstDash val="solid"/>
            <a:miter lim="8000"/>
            <a:headEnd len="sm" w="sm" type="none"/>
            <a:tailEnd len="sm" w="sm" type="none"/>
          </a:ln>
        </p:spPr>
      </p:sp>
      <p:sp>
        <p:nvSpPr>
          <p:cNvPr id="447" name="Google Shape;447;p16"/>
          <p:cNvSpPr txBox="1"/>
          <p:nvPr/>
        </p:nvSpPr>
        <p:spPr>
          <a:xfrm>
            <a:off x="5937863" y="1009650"/>
            <a:ext cx="6412273" cy="929640"/>
          </a:xfrm>
          <a:prstGeom prst="rect">
            <a:avLst/>
          </a:prstGeom>
          <a:noFill/>
          <a:ln>
            <a:noFill/>
          </a:ln>
        </p:spPr>
        <p:txBody>
          <a:bodyPr anchorCtr="0" anchor="t" bIns="0" lIns="0" spcFirstLastPara="1" rIns="0" wrap="square" tIns="0">
            <a:spAutoFit/>
          </a:bodyPr>
          <a:lstStyle/>
          <a:p>
            <a:pPr indent="0" lvl="0" marL="0" marR="0" rtl="0" algn="ctr">
              <a:lnSpc>
                <a:spcPct val="113000"/>
              </a:lnSpc>
              <a:spcBef>
                <a:spcPts val="0"/>
              </a:spcBef>
              <a:spcAft>
                <a:spcPts val="0"/>
              </a:spcAft>
              <a:buNone/>
            </a:pPr>
            <a:r>
              <a:rPr b="1" i="0" lang="en-US" sz="6000" u="none" cap="none" strike="noStrike">
                <a:solidFill>
                  <a:srgbClr val="000000"/>
                </a:solidFill>
                <a:latin typeface="Poppins"/>
                <a:ea typeface="Poppins"/>
                <a:cs typeface="Poppins"/>
                <a:sym typeface="Poppins"/>
              </a:rPr>
              <a:t>5. PIVOT TABLE </a:t>
            </a:r>
            <a:endParaRPr/>
          </a:p>
        </p:txBody>
      </p:sp>
      <p:sp>
        <p:nvSpPr>
          <p:cNvPr id="448" name="Google Shape;448;p16"/>
          <p:cNvSpPr txBox="1"/>
          <p:nvPr/>
        </p:nvSpPr>
        <p:spPr>
          <a:xfrm>
            <a:off x="3567648" y="8592269"/>
            <a:ext cx="11152704" cy="6159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500" u="none" cap="none" strike="noStrike">
                <a:solidFill>
                  <a:srgbClr val="000000"/>
                </a:solidFill>
                <a:latin typeface="Arial"/>
                <a:ea typeface="Arial"/>
                <a:cs typeface="Arial"/>
                <a:sym typeface="Arial"/>
              </a:rPr>
              <a:t>Lợi nhuận bán hàng theo vùng được lọc theo quý.</a:t>
            </a:r>
            <a:endParaRPr/>
          </a:p>
        </p:txBody>
      </p:sp>
      <p:sp>
        <p:nvSpPr>
          <p:cNvPr id="449" name="Google Shape;449;p16"/>
          <p:cNvSpPr txBox="1"/>
          <p:nvPr/>
        </p:nvSpPr>
        <p:spPr>
          <a:xfrm>
            <a:off x="27087" y="9532629"/>
            <a:ext cx="2003227"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Lê Thị Sâm</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17"/>
          <p:cNvSpPr/>
          <p:nvPr/>
        </p:nvSpPr>
        <p:spPr>
          <a:xfrm rot="-10602057">
            <a:off x="12407590"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455" name="Google Shape;455;p17"/>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grpSp>
        <p:nvGrpSpPr>
          <p:cNvPr id="456" name="Google Shape;456;p17"/>
          <p:cNvGrpSpPr/>
          <p:nvPr/>
        </p:nvGrpSpPr>
        <p:grpSpPr>
          <a:xfrm>
            <a:off x="-1342907" y="9913239"/>
            <a:ext cx="20973813" cy="837562"/>
            <a:chOff x="0" y="-57150"/>
            <a:chExt cx="11607985" cy="463550"/>
          </a:xfrm>
        </p:grpSpPr>
        <p:sp>
          <p:nvSpPr>
            <p:cNvPr id="457" name="Google Shape;457;p17"/>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7"/>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59" name="Google Shape;459;p17"/>
          <p:cNvGrpSpPr/>
          <p:nvPr/>
        </p:nvGrpSpPr>
        <p:grpSpPr>
          <a:xfrm>
            <a:off x="2488624" y="9913239"/>
            <a:ext cx="13310752" cy="837562"/>
            <a:chOff x="0" y="-57150"/>
            <a:chExt cx="7366854" cy="463550"/>
          </a:xfrm>
        </p:grpSpPr>
        <p:sp>
          <p:nvSpPr>
            <p:cNvPr id="460" name="Google Shape;460;p17"/>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7"/>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62" name="Google Shape;462;p17"/>
          <p:cNvGrpSpPr/>
          <p:nvPr/>
        </p:nvGrpSpPr>
        <p:grpSpPr>
          <a:xfrm>
            <a:off x="4131384" y="9913239"/>
            <a:ext cx="10025232" cy="837562"/>
            <a:chOff x="0" y="-57150"/>
            <a:chExt cx="5548478" cy="463550"/>
          </a:xfrm>
        </p:grpSpPr>
        <p:sp>
          <p:nvSpPr>
            <p:cNvPr id="463" name="Google Shape;463;p17"/>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7"/>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65" name="Google Shape;465;p17"/>
          <p:cNvSpPr/>
          <p:nvPr/>
        </p:nvSpPr>
        <p:spPr>
          <a:xfrm>
            <a:off x="266625" y="2901035"/>
            <a:ext cx="8201101" cy="3159002"/>
          </a:xfrm>
          <a:custGeom>
            <a:rect b="b" l="l" r="r" t="t"/>
            <a:pathLst>
              <a:path extrusionOk="0" h="3159002" w="8201101">
                <a:moveTo>
                  <a:pt x="0" y="0"/>
                </a:moveTo>
                <a:lnTo>
                  <a:pt x="8201102" y="0"/>
                </a:lnTo>
                <a:lnTo>
                  <a:pt x="8201102" y="3159002"/>
                </a:lnTo>
                <a:lnTo>
                  <a:pt x="0" y="3159002"/>
                </a:lnTo>
                <a:lnTo>
                  <a:pt x="0" y="0"/>
                </a:lnTo>
                <a:close/>
              </a:path>
            </a:pathLst>
          </a:custGeom>
          <a:blipFill rotWithShape="1">
            <a:blip r:embed="rId4">
              <a:alphaModFix/>
            </a:blip>
            <a:stretch>
              <a:fillRect b="-1570" l="0" r="0" t="-1571"/>
            </a:stretch>
          </a:blipFill>
          <a:ln cap="sq" cmpd="sng" w="19050">
            <a:solidFill>
              <a:srgbClr val="000000"/>
            </a:solidFill>
            <a:prstDash val="solid"/>
            <a:miter lim="8000"/>
            <a:headEnd len="sm" w="sm" type="none"/>
            <a:tailEnd len="sm" w="sm" type="none"/>
          </a:ln>
        </p:spPr>
      </p:sp>
      <p:sp>
        <p:nvSpPr>
          <p:cNvPr id="466" name="Google Shape;466;p17"/>
          <p:cNvSpPr/>
          <p:nvPr/>
        </p:nvSpPr>
        <p:spPr>
          <a:xfrm>
            <a:off x="8761329" y="2643584"/>
            <a:ext cx="9300850" cy="5949700"/>
          </a:xfrm>
          <a:custGeom>
            <a:rect b="b" l="l" r="r" t="t"/>
            <a:pathLst>
              <a:path extrusionOk="0" h="5949700" w="9300850">
                <a:moveTo>
                  <a:pt x="0" y="0"/>
                </a:moveTo>
                <a:lnTo>
                  <a:pt x="9300851" y="0"/>
                </a:lnTo>
                <a:lnTo>
                  <a:pt x="9300851" y="5949701"/>
                </a:lnTo>
                <a:lnTo>
                  <a:pt x="0" y="5949701"/>
                </a:lnTo>
                <a:lnTo>
                  <a:pt x="0" y="0"/>
                </a:lnTo>
                <a:close/>
              </a:path>
            </a:pathLst>
          </a:custGeom>
          <a:blipFill rotWithShape="1">
            <a:blip r:embed="rId5">
              <a:alphaModFix/>
            </a:blip>
            <a:stretch>
              <a:fillRect b="0" l="-2944" r="-2945" t="0"/>
            </a:stretch>
          </a:blipFill>
          <a:ln cap="sq" cmpd="sng" w="38100">
            <a:solidFill>
              <a:srgbClr val="000000"/>
            </a:solidFill>
            <a:prstDash val="solid"/>
            <a:miter lim="8000"/>
            <a:headEnd len="sm" w="sm" type="none"/>
            <a:tailEnd len="sm" w="sm" type="none"/>
          </a:ln>
        </p:spPr>
      </p:sp>
      <p:sp>
        <p:nvSpPr>
          <p:cNvPr id="467" name="Google Shape;467;p17"/>
          <p:cNvSpPr txBox="1"/>
          <p:nvPr/>
        </p:nvSpPr>
        <p:spPr>
          <a:xfrm>
            <a:off x="5937863" y="1009650"/>
            <a:ext cx="6412273" cy="929640"/>
          </a:xfrm>
          <a:prstGeom prst="rect">
            <a:avLst/>
          </a:prstGeom>
          <a:noFill/>
          <a:ln>
            <a:noFill/>
          </a:ln>
        </p:spPr>
        <p:txBody>
          <a:bodyPr anchorCtr="0" anchor="t" bIns="0" lIns="0" spcFirstLastPara="1" rIns="0" wrap="square" tIns="0">
            <a:spAutoFit/>
          </a:bodyPr>
          <a:lstStyle/>
          <a:p>
            <a:pPr indent="0" lvl="0" marL="0" marR="0" rtl="0" algn="ctr">
              <a:lnSpc>
                <a:spcPct val="113000"/>
              </a:lnSpc>
              <a:spcBef>
                <a:spcPts val="0"/>
              </a:spcBef>
              <a:spcAft>
                <a:spcPts val="0"/>
              </a:spcAft>
              <a:buNone/>
            </a:pPr>
            <a:r>
              <a:rPr b="1" i="0" lang="en-US" sz="6000" u="none" cap="none" strike="noStrike">
                <a:solidFill>
                  <a:srgbClr val="000000"/>
                </a:solidFill>
                <a:latin typeface="Poppins"/>
                <a:ea typeface="Poppins"/>
                <a:cs typeface="Poppins"/>
                <a:sym typeface="Poppins"/>
              </a:rPr>
              <a:t>5. PIVOT TABLE </a:t>
            </a:r>
            <a:endParaRPr/>
          </a:p>
        </p:txBody>
      </p:sp>
      <p:sp>
        <p:nvSpPr>
          <p:cNvPr id="468" name="Google Shape;468;p17"/>
          <p:cNvSpPr txBox="1"/>
          <p:nvPr/>
        </p:nvSpPr>
        <p:spPr>
          <a:xfrm>
            <a:off x="5664811" y="8907463"/>
            <a:ext cx="6193036" cy="6159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500" u="none" cap="none" strike="noStrike">
                <a:solidFill>
                  <a:srgbClr val="000000"/>
                </a:solidFill>
                <a:latin typeface="Arial"/>
                <a:ea typeface="Arial"/>
                <a:cs typeface="Arial"/>
                <a:sym typeface="Arial"/>
              </a:rPr>
              <a:t>Top 10 sản phẩm bán chạy </a:t>
            </a:r>
            <a:endParaRPr/>
          </a:p>
        </p:txBody>
      </p:sp>
      <p:sp>
        <p:nvSpPr>
          <p:cNvPr id="469" name="Google Shape;469;p17"/>
          <p:cNvSpPr txBox="1"/>
          <p:nvPr/>
        </p:nvSpPr>
        <p:spPr>
          <a:xfrm>
            <a:off x="485397" y="9447212"/>
            <a:ext cx="2003227"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Lê Thị Sâm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18"/>
          <p:cNvSpPr/>
          <p:nvPr/>
        </p:nvSpPr>
        <p:spPr>
          <a:xfrm rot="-4773720">
            <a:off x="5570985" y="2932996"/>
            <a:ext cx="12676724" cy="4421008"/>
          </a:xfrm>
          <a:custGeom>
            <a:rect b="b" l="l" r="r" t="t"/>
            <a:pathLst>
              <a:path extrusionOk="0" h="4421008" w="12676724">
                <a:moveTo>
                  <a:pt x="0" y="0"/>
                </a:moveTo>
                <a:lnTo>
                  <a:pt x="12676724" y="0"/>
                </a:lnTo>
                <a:lnTo>
                  <a:pt x="12676724" y="4421008"/>
                </a:lnTo>
                <a:lnTo>
                  <a:pt x="0" y="4421008"/>
                </a:lnTo>
                <a:lnTo>
                  <a:pt x="0" y="0"/>
                </a:lnTo>
                <a:close/>
              </a:path>
            </a:pathLst>
          </a:custGeom>
          <a:blipFill rotWithShape="1">
            <a:blip r:embed="rId3">
              <a:alphaModFix/>
            </a:blip>
            <a:stretch>
              <a:fillRect b="0" l="0" r="0" t="0"/>
            </a:stretch>
          </a:blipFill>
          <a:ln>
            <a:noFill/>
          </a:ln>
        </p:spPr>
      </p:sp>
      <p:sp>
        <p:nvSpPr>
          <p:cNvPr id="475" name="Google Shape;475;p18"/>
          <p:cNvSpPr/>
          <p:nvPr/>
        </p:nvSpPr>
        <p:spPr>
          <a:xfrm>
            <a:off x="11115371" y="0"/>
            <a:ext cx="7172607" cy="10284336"/>
          </a:xfrm>
          <a:custGeom>
            <a:rect b="b" l="l" r="r" t="t"/>
            <a:pathLst>
              <a:path extrusionOk="0" h="29405582" w="20508340">
                <a:moveTo>
                  <a:pt x="9683242" y="0"/>
                </a:moveTo>
                <a:cubicBezTo>
                  <a:pt x="9719437" y="5416550"/>
                  <a:pt x="8407908" y="9588373"/>
                  <a:pt x="4155313" y="16175737"/>
                </a:cubicBezTo>
                <a:cubicBezTo>
                  <a:pt x="343281" y="22080474"/>
                  <a:pt x="1397" y="27222577"/>
                  <a:pt x="0" y="28861513"/>
                </a:cubicBezTo>
                <a:lnTo>
                  <a:pt x="0" y="28881071"/>
                </a:lnTo>
                <a:cubicBezTo>
                  <a:pt x="254" y="29222064"/>
                  <a:pt x="15240" y="29405582"/>
                  <a:pt x="15240" y="29405582"/>
                </a:cubicBezTo>
                <a:lnTo>
                  <a:pt x="20508340" y="29405582"/>
                </a:lnTo>
                <a:lnTo>
                  <a:pt x="20508340" y="0"/>
                </a:lnTo>
                <a:close/>
              </a:path>
            </a:pathLst>
          </a:custGeom>
          <a:blipFill rotWithShape="1">
            <a:blip r:embed="rId4">
              <a:alphaModFix/>
            </a:blip>
            <a:stretch>
              <a:fillRect b="0" l="-60129" r="-58197" t="-1515"/>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8"/>
          <p:cNvSpPr/>
          <p:nvPr/>
        </p:nvSpPr>
        <p:spPr>
          <a:xfrm flipH="1" rot="-2967198">
            <a:off x="13287997" y="6433664"/>
            <a:ext cx="10665551" cy="3626287"/>
          </a:xfrm>
          <a:custGeom>
            <a:rect b="b" l="l" r="r" t="t"/>
            <a:pathLst>
              <a:path extrusionOk="0" h="3626287" w="10665551">
                <a:moveTo>
                  <a:pt x="10665551" y="0"/>
                </a:moveTo>
                <a:lnTo>
                  <a:pt x="0" y="0"/>
                </a:lnTo>
                <a:lnTo>
                  <a:pt x="0" y="3626288"/>
                </a:lnTo>
                <a:lnTo>
                  <a:pt x="10665551" y="3626288"/>
                </a:lnTo>
                <a:lnTo>
                  <a:pt x="10665551" y="0"/>
                </a:lnTo>
                <a:close/>
              </a:path>
            </a:pathLst>
          </a:custGeom>
          <a:blipFill rotWithShape="1">
            <a:blip r:embed="rId5">
              <a:alphaModFix amt="77000"/>
            </a:blip>
            <a:stretch>
              <a:fillRect b="0" l="0" r="0" t="0"/>
            </a:stretch>
          </a:blipFill>
          <a:ln>
            <a:noFill/>
          </a:ln>
        </p:spPr>
      </p:sp>
      <p:grpSp>
        <p:nvGrpSpPr>
          <p:cNvPr id="477" name="Google Shape;477;p18"/>
          <p:cNvGrpSpPr/>
          <p:nvPr/>
        </p:nvGrpSpPr>
        <p:grpSpPr>
          <a:xfrm>
            <a:off x="11279555" y="946396"/>
            <a:ext cx="857867" cy="857867"/>
            <a:chOff x="0" y="0"/>
            <a:chExt cx="812800" cy="812800"/>
          </a:xfrm>
        </p:grpSpPr>
        <p:sp>
          <p:nvSpPr>
            <p:cNvPr id="478" name="Google Shape;478;p1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8"/>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80" name="Google Shape;480;p18"/>
          <p:cNvGrpSpPr/>
          <p:nvPr/>
        </p:nvGrpSpPr>
        <p:grpSpPr>
          <a:xfrm>
            <a:off x="10765440" y="2226096"/>
            <a:ext cx="604566" cy="604566"/>
            <a:chOff x="0" y="0"/>
            <a:chExt cx="812800" cy="812800"/>
          </a:xfrm>
        </p:grpSpPr>
        <p:sp>
          <p:nvSpPr>
            <p:cNvPr id="481" name="Google Shape;481;p1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8"/>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83" name="Google Shape;483;p18"/>
          <p:cNvGrpSpPr/>
          <p:nvPr/>
        </p:nvGrpSpPr>
        <p:grpSpPr>
          <a:xfrm>
            <a:off x="11590531" y="681913"/>
            <a:ext cx="637633" cy="637633"/>
            <a:chOff x="0" y="0"/>
            <a:chExt cx="812800" cy="812800"/>
          </a:xfrm>
        </p:grpSpPr>
        <p:sp>
          <p:nvSpPr>
            <p:cNvPr id="484" name="Google Shape;484;p1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76200">
              <a:solidFill>
                <a:srgbClr val="FDB03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8"/>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86" name="Google Shape;486;p18"/>
          <p:cNvSpPr txBox="1"/>
          <p:nvPr/>
        </p:nvSpPr>
        <p:spPr>
          <a:xfrm>
            <a:off x="319980" y="5132642"/>
            <a:ext cx="10132779" cy="1273935"/>
          </a:xfrm>
          <a:prstGeom prst="rect">
            <a:avLst/>
          </a:prstGeom>
          <a:noFill/>
          <a:ln>
            <a:noFill/>
          </a:ln>
        </p:spPr>
        <p:txBody>
          <a:bodyPr anchorCtr="0" anchor="t" bIns="0" lIns="0" spcFirstLastPara="1" rIns="0" wrap="square" tIns="0">
            <a:spAutoFit/>
          </a:bodyPr>
          <a:lstStyle/>
          <a:p>
            <a:pPr indent="0" lvl="0" marL="0" marR="0" rtl="0" algn="ctr">
              <a:lnSpc>
                <a:spcPct val="113001"/>
              </a:lnSpc>
              <a:spcBef>
                <a:spcPts val="0"/>
              </a:spcBef>
              <a:spcAft>
                <a:spcPts val="0"/>
              </a:spcAft>
              <a:buNone/>
            </a:pPr>
            <a:r>
              <a:rPr b="1" i="0" lang="en-US" sz="8299" u="none" cap="none" strike="noStrike">
                <a:solidFill>
                  <a:srgbClr val="000000"/>
                </a:solidFill>
                <a:latin typeface="Poppins"/>
                <a:ea typeface="Poppins"/>
                <a:cs typeface="Poppins"/>
                <a:sym typeface="Poppins"/>
              </a:rPr>
              <a:t>6. MDX</a:t>
            </a:r>
            <a:endParaRPr/>
          </a:p>
        </p:txBody>
      </p:sp>
      <p:sp>
        <p:nvSpPr>
          <p:cNvPr id="487" name="Google Shape;487;p18"/>
          <p:cNvSpPr txBox="1"/>
          <p:nvPr/>
        </p:nvSpPr>
        <p:spPr>
          <a:xfrm>
            <a:off x="427236" y="9182100"/>
            <a:ext cx="2995315"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Lê Thị Kim Ngân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6678"/>
        </a:solidFill>
      </p:bgPr>
    </p:bg>
    <p:spTree>
      <p:nvGrpSpPr>
        <p:cNvPr id="491" name="Shape 491"/>
        <p:cNvGrpSpPr/>
        <p:nvPr/>
      </p:nvGrpSpPr>
      <p:grpSpPr>
        <a:xfrm>
          <a:off x="0" y="0"/>
          <a:ext cx="0" cy="0"/>
          <a:chOff x="0" y="0"/>
          <a:chExt cx="0" cy="0"/>
        </a:xfrm>
      </p:grpSpPr>
      <p:sp>
        <p:nvSpPr>
          <p:cNvPr id="492" name="Google Shape;492;p19"/>
          <p:cNvSpPr/>
          <p:nvPr/>
        </p:nvSpPr>
        <p:spPr>
          <a:xfrm rot="-10602057">
            <a:off x="12407590"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493" name="Google Shape;493;p19"/>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sp>
        <p:nvSpPr>
          <p:cNvPr id="494" name="Google Shape;494;p19"/>
          <p:cNvSpPr/>
          <p:nvPr/>
        </p:nvSpPr>
        <p:spPr>
          <a:xfrm>
            <a:off x="1028700" y="1028700"/>
            <a:ext cx="17677079" cy="9258300"/>
          </a:xfrm>
          <a:custGeom>
            <a:rect b="b" l="l" r="r" t="t"/>
            <a:pathLst>
              <a:path extrusionOk="0" h="9258300" w="17677079">
                <a:moveTo>
                  <a:pt x="0" y="0"/>
                </a:moveTo>
                <a:lnTo>
                  <a:pt x="17677079" y="0"/>
                </a:lnTo>
                <a:lnTo>
                  <a:pt x="17677079" y="9258300"/>
                </a:lnTo>
                <a:lnTo>
                  <a:pt x="0" y="9258300"/>
                </a:lnTo>
                <a:lnTo>
                  <a:pt x="0" y="0"/>
                </a:lnTo>
                <a:close/>
              </a:path>
            </a:pathLst>
          </a:custGeom>
          <a:blipFill rotWithShape="1">
            <a:blip r:embed="rId4">
              <a:alphaModFix/>
            </a:blip>
            <a:stretch>
              <a:fillRect b="0" l="0" r="0" t="-3693"/>
            </a:stretch>
          </a:blipFill>
          <a:ln>
            <a:noFill/>
          </a:ln>
        </p:spPr>
      </p:sp>
      <p:grpSp>
        <p:nvGrpSpPr>
          <p:cNvPr id="495" name="Google Shape;495;p19"/>
          <p:cNvGrpSpPr/>
          <p:nvPr/>
        </p:nvGrpSpPr>
        <p:grpSpPr>
          <a:xfrm>
            <a:off x="2488624" y="9913239"/>
            <a:ext cx="13310752" cy="837562"/>
            <a:chOff x="0" y="-57150"/>
            <a:chExt cx="7366854" cy="463550"/>
          </a:xfrm>
        </p:grpSpPr>
        <p:sp>
          <p:nvSpPr>
            <p:cNvPr id="496" name="Google Shape;496;p19"/>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9"/>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98" name="Google Shape;498;p19"/>
          <p:cNvGrpSpPr/>
          <p:nvPr/>
        </p:nvGrpSpPr>
        <p:grpSpPr>
          <a:xfrm>
            <a:off x="4131384" y="9913239"/>
            <a:ext cx="10025232" cy="837562"/>
            <a:chOff x="0" y="-57150"/>
            <a:chExt cx="5548478" cy="463550"/>
          </a:xfrm>
        </p:grpSpPr>
        <p:sp>
          <p:nvSpPr>
            <p:cNvPr id="499" name="Google Shape;499;p19"/>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9"/>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01" name="Google Shape;501;p19"/>
          <p:cNvSpPr txBox="1"/>
          <p:nvPr/>
        </p:nvSpPr>
        <p:spPr>
          <a:xfrm>
            <a:off x="14301719" y="9182100"/>
            <a:ext cx="2995315"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FFFFFF"/>
                </a:solidFill>
                <a:latin typeface="Poppins"/>
                <a:ea typeface="Poppins"/>
                <a:cs typeface="Poppins"/>
                <a:sym typeface="Poppins"/>
              </a:rPr>
              <a:t>Lê Thị Kim Ngân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
          <p:cNvSpPr/>
          <p:nvPr/>
        </p:nvSpPr>
        <p:spPr>
          <a:xfrm flipH="1" rot="4721887">
            <a:off x="-6650749" y="2932996"/>
            <a:ext cx="12676724" cy="4421008"/>
          </a:xfrm>
          <a:custGeom>
            <a:rect b="b" l="l" r="r" t="t"/>
            <a:pathLst>
              <a:path extrusionOk="0" h="4421008" w="12676724">
                <a:moveTo>
                  <a:pt x="0" y="4421008"/>
                </a:moveTo>
                <a:lnTo>
                  <a:pt x="12676725" y="4421008"/>
                </a:lnTo>
                <a:lnTo>
                  <a:pt x="12676725" y="0"/>
                </a:lnTo>
                <a:lnTo>
                  <a:pt x="0" y="0"/>
                </a:lnTo>
                <a:lnTo>
                  <a:pt x="0" y="4421008"/>
                </a:lnTo>
                <a:close/>
              </a:path>
            </a:pathLst>
          </a:custGeom>
          <a:blipFill rotWithShape="1">
            <a:blip r:embed="rId3">
              <a:alphaModFix/>
            </a:blip>
            <a:stretch>
              <a:fillRect b="0" l="0" r="0" t="0"/>
            </a:stretch>
          </a:blipFill>
          <a:ln>
            <a:noFill/>
          </a:ln>
        </p:spPr>
      </p:sp>
      <p:grpSp>
        <p:nvGrpSpPr>
          <p:cNvPr id="109" name="Google Shape;109;p2"/>
          <p:cNvGrpSpPr/>
          <p:nvPr/>
        </p:nvGrpSpPr>
        <p:grpSpPr>
          <a:xfrm>
            <a:off x="6517566" y="946396"/>
            <a:ext cx="857867" cy="857867"/>
            <a:chOff x="0" y="0"/>
            <a:chExt cx="812800" cy="812800"/>
          </a:xfrm>
        </p:grpSpPr>
        <p:sp>
          <p:nvSpPr>
            <p:cNvPr id="110" name="Google Shape;110;p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12" name="Google Shape;112;p2"/>
          <p:cNvGrpSpPr/>
          <p:nvPr/>
        </p:nvGrpSpPr>
        <p:grpSpPr>
          <a:xfrm>
            <a:off x="7169653" y="2226096"/>
            <a:ext cx="604566" cy="604566"/>
            <a:chOff x="0" y="0"/>
            <a:chExt cx="812800" cy="812800"/>
          </a:xfrm>
        </p:grpSpPr>
        <p:sp>
          <p:nvSpPr>
            <p:cNvPr id="113" name="Google Shape;113;p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15" name="Google Shape;115;p2"/>
          <p:cNvGrpSpPr/>
          <p:nvPr/>
        </p:nvGrpSpPr>
        <p:grpSpPr>
          <a:xfrm>
            <a:off x="6401992" y="681913"/>
            <a:ext cx="637633" cy="637633"/>
            <a:chOff x="0" y="0"/>
            <a:chExt cx="812800" cy="812800"/>
          </a:xfrm>
        </p:grpSpPr>
        <p:sp>
          <p:nvSpPr>
            <p:cNvPr id="116" name="Google Shape;116;p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76200">
              <a:solidFill>
                <a:srgbClr val="FDB03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8" name="Google Shape;118;p2"/>
          <p:cNvSpPr/>
          <p:nvPr/>
        </p:nvSpPr>
        <p:spPr>
          <a:xfrm rot="2903702">
            <a:off x="-5767044" y="6286174"/>
            <a:ext cx="10909314" cy="3709167"/>
          </a:xfrm>
          <a:custGeom>
            <a:rect b="b" l="l" r="r" t="t"/>
            <a:pathLst>
              <a:path extrusionOk="0" h="3709167" w="10909314">
                <a:moveTo>
                  <a:pt x="0" y="0"/>
                </a:moveTo>
                <a:lnTo>
                  <a:pt x="10909315" y="0"/>
                </a:lnTo>
                <a:lnTo>
                  <a:pt x="10909315" y="3709166"/>
                </a:lnTo>
                <a:lnTo>
                  <a:pt x="0" y="3709166"/>
                </a:lnTo>
                <a:lnTo>
                  <a:pt x="0" y="0"/>
                </a:lnTo>
                <a:close/>
              </a:path>
            </a:pathLst>
          </a:custGeom>
          <a:blipFill rotWithShape="1">
            <a:blip r:embed="rId4">
              <a:alphaModFix amt="77000"/>
            </a:blip>
            <a:stretch>
              <a:fillRect b="0" l="0" r="0" t="0"/>
            </a:stretch>
          </a:blipFill>
          <a:ln>
            <a:noFill/>
          </a:ln>
        </p:spPr>
      </p:sp>
      <p:graphicFrame>
        <p:nvGraphicFramePr>
          <p:cNvPr id="119" name="Google Shape;119;p2"/>
          <p:cNvGraphicFramePr/>
          <p:nvPr/>
        </p:nvGraphicFramePr>
        <p:xfrm>
          <a:off x="688035" y="1375329"/>
          <a:ext cx="3000000" cy="3000000"/>
        </p:xfrm>
        <a:graphic>
          <a:graphicData uri="http://schemas.openxmlformats.org/drawingml/2006/table">
            <a:tbl>
              <a:tblPr>
                <a:noFill/>
                <a:tableStyleId>{7B1A928E-D82F-445A-93D7-85F67F0B4119}</a:tableStyleId>
              </a:tblPr>
              <a:tblGrid>
                <a:gridCol w="5981800"/>
                <a:gridCol w="7260225"/>
                <a:gridCol w="3669925"/>
              </a:tblGrid>
              <a:tr h="1368100">
                <a:tc>
                  <a:txBody>
                    <a:bodyPr/>
                    <a:lstStyle/>
                    <a:p>
                      <a:pPr indent="0" lvl="0" marL="0" marR="0" rtl="0" algn="ctr">
                        <a:lnSpc>
                          <a:spcPct val="140000"/>
                        </a:lnSpc>
                        <a:spcBef>
                          <a:spcPts val="0"/>
                        </a:spcBef>
                        <a:spcAft>
                          <a:spcPts val="0"/>
                        </a:spcAft>
                        <a:buNone/>
                      </a:pPr>
                      <a:r>
                        <a:rPr b="1" lang="en-US" sz="3800" u="none" cap="none" strike="noStrike">
                          <a:solidFill>
                            <a:srgbClr val="000000"/>
                          </a:solidFill>
                          <a:latin typeface="Poppins"/>
                          <a:ea typeface="Poppins"/>
                          <a:cs typeface="Poppins"/>
                          <a:sym typeface="Poppins"/>
                        </a:rPr>
                        <a:t>THÀNH VIÊN </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3800" u="none" cap="none" strike="noStrike">
                          <a:solidFill>
                            <a:srgbClr val="000000"/>
                          </a:solidFill>
                          <a:latin typeface="Poppins"/>
                          <a:ea typeface="Poppins"/>
                          <a:cs typeface="Poppins"/>
                          <a:sym typeface="Poppins"/>
                        </a:rPr>
                        <a:t>NHIỆM VỤ</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3800" u="none" cap="none" strike="noStrike">
                          <a:solidFill>
                            <a:srgbClr val="000000"/>
                          </a:solidFill>
                          <a:latin typeface="Poppins"/>
                          <a:ea typeface="Poppins"/>
                          <a:cs typeface="Poppins"/>
                          <a:sym typeface="Poppins"/>
                        </a:rPr>
                        <a:t>ĐÓNG GÓP</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664675">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Đỗ Lê Khanh (Leader)</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Tìm data, thực hiện ETL project, file scrip có chứa dữ liệu </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22,5%</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664675">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Lê Thị Sâm</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Tìm data, thực hiện olap, excel file chứa pivot table và đồ thị </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20,5%</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664675">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Chế Mậu Hành</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Tìm data, thực hiện phân tích dữ liệu</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18%</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148050">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Phạm Thị Kim Danh</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Tìm data, Dashboard </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20%</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148050">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Lê Thị Ngân</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Tìm data, </a:t>
                      </a:r>
                      <a:r>
                        <a:rPr b="1" lang="en-US" sz="2900" u="sng" cap="none" strike="noStrike">
                          <a:solidFill>
                            <a:srgbClr val="000000"/>
                          </a:solidFill>
                          <a:latin typeface="Poppins"/>
                          <a:ea typeface="Poppins"/>
                          <a:cs typeface="Poppins"/>
                          <a:sym typeface="Poppins"/>
                          <a:hlinkClick r:id="rId5">
                            <a:extLst>
                              <a:ext uri="{A12FA001-AC4F-418D-AE19-62706E023703}">
                                <ahyp:hlinkClr val="tx"/>
                              </a:ext>
                            </a:extLst>
                          </a:hlinkClick>
                        </a:rPr>
                        <a:t>MDX</a:t>
                      </a:r>
                      <a:r>
                        <a:rPr b="1" lang="en-US" sz="2900" u="none" cap="none" strike="noStrike">
                          <a:solidFill>
                            <a:srgbClr val="000000"/>
                          </a:solidFill>
                          <a:latin typeface="Poppins"/>
                          <a:ea typeface="Poppins"/>
                          <a:cs typeface="Poppins"/>
                          <a:sym typeface="Poppins"/>
                        </a:rPr>
                        <a:t> </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900" u="none" cap="none" strike="noStrike">
                          <a:solidFill>
                            <a:srgbClr val="000000"/>
                          </a:solidFill>
                          <a:latin typeface="Poppins"/>
                          <a:ea typeface="Poppins"/>
                          <a:cs typeface="Poppins"/>
                          <a:sym typeface="Poppins"/>
                        </a:rPr>
                        <a:t>19%</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bl>
          </a:graphicData>
        </a:graphic>
      </p:graphicFrame>
      <p:sp>
        <p:nvSpPr>
          <p:cNvPr id="120" name="Google Shape;120;p2"/>
          <p:cNvSpPr txBox="1"/>
          <p:nvPr/>
        </p:nvSpPr>
        <p:spPr>
          <a:xfrm>
            <a:off x="588741" y="333027"/>
            <a:ext cx="8555259" cy="748411"/>
          </a:xfrm>
          <a:prstGeom prst="rect">
            <a:avLst/>
          </a:prstGeom>
          <a:noFill/>
          <a:ln>
            <a:noFill/>
          </a:ln>
        </p:spPr>
        <p:txBody>
          <a:bodyPr anchorCtr="0" anchor="t" bIns="0" lIns="0" spcFirstLastPara="1" rIns="0" wrap="square" tIns="0">
            <a:spAutoFit/>
          </a:bodyPr>
          <a:lstStyle/>
          <a:p>
            <a:pPr indent="0" lvl="0" marL="0" marR="0" rtl="0" algn="r">
              <a:lnSpc>
                <a:spcPct val="113002"/>
              </a:lnSpc>
              <a:spcBef>
                <a:spcPts val="0"/>
              </a:spcBef>
              <a:spcAft>
                <a:spcPts val="0"/>
              </a:spcAft>
              <a:buNone/>
            </a:pPr>
            <a:r>
              <a:rPr b="1" i="0" lang="en-US" sz="4899" u="none" cap="none" strike="noStrike">
                <a:solidFill>
                  <a:srgbClr val="000000"/>
                </a:solidFill>
                <a:latin typeface="Poppins"/>
                <a:ea typeface="Poppins"/>
                <a:cs typeface="Poppins"/>
                <a:sym typeface="Poppins"/>
              </a:rPr>
              <a:t>THÀNH VIÊN NHÓM 8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6678"/>
        </a:solidFill>
      </p:bgPr>
    </p:bg>
    <p:spTree>
      <p:nvGrpSpPr>
        <p:cNvPr id="505" name="Shape 505"/>
        <p:cNvGrpSpPr/>
        <p:nvPr/>
      </p:nvGrpSpPr>
      <p:grpSpPr>
        <a:xfrm>
          <a:off x="0" y="0"/>
          <a:ext cx="0" cy="0"/>
          <a:chOff x="0" y="0"/>
          <a:chExt cx="0" cy="0"/>
        </a:xfrm>
      </p:grpSpPr>
      <p:sp>
        <p:nvSpPr>
          <p:cNvPr id="506" name="Google Shape;506;p20"/>
          <p:cNvSpPr/>
          <p:nvPr/>
        </p:nvSpPr>
        <p:spPr>
          <a:xfrm rot="-10602057">
            <a:off x="12942855" y="-571824"/>
            <a:ext cx="6240735" cy="2176456"/>
          </a:xfrm>
          <a:custGeom>
            <a:rect b="b" l="l" r="r" t="t"/>
            <a:pathLst>
              <a:path extrusionOk="0" h="2176456" w="6240735">
                <a:moveTo>
                  <a:pt x="0" y="0"/>
                </a:moveTo>
                <a:lnTo>
                  <a:pt x="6240735" y="0"/>
                </a:lnTo>
                <a:lnTo>
                  <a:pt x="6240735" y="2176456"/>
                </a:lnTo>
                <a:lnTo>
                  <a:pt x="0" y="2176456"/>
                </a:lnTo>
                <a:lnTo>
                  <a:pt x="0" y="0"/>
                </a:lnTo>
                <a:close/>
              </a:path>
            </a:pathLst>
          </a:custGeom>
          <a:blipFill rotWithShape="1">
            <a:blip r:embed="rId3">
              <a:alphaModFix/>
            </a:blip>
            <a:stretch>
              <a:fillRect b="0" l="0" r="0" t="0"/>
            </a:stretch>
          </a:blipFill>
          <a:ln>
            <a:noFill/>
          </a:ln>
        </p:spPr>
      </p:sp>
      <p:sp>
        <p:nvSpPr>
          <p:cNvPr id="507" name="Google Shape;507;p20"/>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sp>
        <p:nvSpPr>
          <p:cNvPr id="508" name="Google Shape;508;p20"/>
          <p:cNvSpPr/>
          <p:nvPr/>
        </p:nvSpPr>
        <p:spPr>
          <a:xfrm>
            <a:off x="1028700" y="1291987"/>
            <a:ext cx="15496447" cy="8826673"/>
          </a:xfrm>
          <a:custGeom>
            <a:rect b="b" l="l" r="r" t="t"/>
            <a:pathLst>
              <a:path extrusionOk="0" h="8826673" w="15496447">
                <a:moveTo>
                  <a:pt x="0" y="0"/>
                </a:moveTo>
                <a:lnTo>
                  <a:pt x="15496447" y="0"/>
                </a:lnTo>
                <a:lnTo>
                  <a:pt x="15496447" y="8826673"/>
                </a:lnTo>
                <a:lnTo>
                  <a:pt x="0" y="8826673"/>
                </a:lnTo>
                <a:lnTo>
                  <a:pt x="0" y="0"/>
                </a:lnTo>
                <a:close/>
              </a:path>
            </a:pathLst>
          </a:custGeom>
          <a:blipFill rotWithShape="1">
            <a:blip r:embed="rId4">
              <a:alphaModFix/>
            </a:blip>
            <a:stretch>
              <a:fillRect b="0" l="0" r="0" t="-2981"/>
            </a:stretch>
          </a:blipFill>
          <a:ln>
            <a:noFill/>
          </a:ln>
        </p:spPr>
      </p:sp>
      <p:grpSp>
        <p:nvGrpSpPr>
          <p:cNvPr id="509" name="Google Shape;509;p20"/>
          <p:cNvGrpSpPr/>
          <p:nvPr/>
        </p:nvGrpSpPr>
        <p:grpSpPr>
          <a:xfrm>
            <a:off x="2488624" y="9913239"/>
            <a:ext cx="13310752" cy="837562"/>
            <a:chOff x="0" y="-57150"/>
            <a:chExt cx="7366854" cy="463550"/>
          </a:xfrm>
        </p:grpSpPr>
        <p:sp>
          <p:nvSpPr>
            <p:cNvPr id="510" name="Google Shape;510;p20"/>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0"/>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12" name="Google Shape;512;p20"/>
          <p:cNvGrpSpPr/>
          <p:nvPr/>
        </p:nvGrpSpPr>
        <p:grpSpPr>
          <a:xfrm>
            <a:off x="4131384" y="9913239"/>
            <a:ext cx="10025232" cy="837562"/>
            <a:chOff x="0" y="-57150"/>
            <a:chExt cx="5548478" cy="463550"/>
          </a:xfrm>
        </p:grpSpPr>
        <p:sp>
          <p:nvSpPr>
            <p:cNvPr id="513" name="Google Shape;513;p20"/>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0"/>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15" name="Google Shape;515;p20"/>
          <p:cNvSpPr txBox="1"/>
          <p:nvPr/>
        </p:nvSpPr>
        <p:spPr>
          <a:xfrm>
            <a:off x="14565417" y="8961755"/>
            <a:ext cx="2995612"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FFFFFF"/>
                </a:solidFill>
                <a:latin typeface="Poppins"/>
                <a:ea typeface="Poppins"/>
                <a:cs typeface="Poppins"/>
                <a:sym typeface="Poppins"/>
              </a:rPr>
              <a:t>Lê Thị Kim Ngân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6678"/>
        </a:solidFill>
      </p:bgPr>
    </p:bg>
    <p:spTree>
      <p:nvGrpSpPr>
        <p:cNvPr id="519" name="Shape 519"/>
        <p:cNvGrpSpPr/>
        <p:nvPr/>
      </p:nvGrpSpPr>
      <p:grpSpPr>
        <a:xfrm>
          <a:off x="0" y="0"/>
          <a:ext cx="0" cy="0"/>
          <a:chOff x="0" y="0"/>
          <a:chExt cx="0" cy="0"/>
        </a:xfrm>
      </p:grpSpPr>
      <p:sp>
        <p:nvSpPr>
          <p:cNvPr id="520" name="Google Shape;520;p21"/>
          <p:cNvSpPr/>
          <p:nvPr/>
        </p:nvSpPr>
        <p:spPr>
          <a:xfrm>
            <a:off x="1028700" y="1028700"/>
            <a:ext cx="14995185" cy="8901824"/>
          </a:xfrm>
          <a:custGeom>
            <a:rect b="b" l="l" r="r" t="t"/>
            <a:pathLst>
              <a:path extrusionOk="0" h="8901824" w="14995185">
                <a:moveTo>
                  <a:pt x="0" y="0"/>
                </a:moveTo>
                <a:lnTo>
                  <a:pt x="14995185" y="0"/>
                </a:lnTo>
                <a:lnTo>
                  <a:pt x="14995185" y="8901824"/>
                </a:lnTo>
                <a:lnTo>
                  <a:pt x="0" y="8901824"/>
                </a:lnTo>
                <a:lnTo>
                  <a:pt x="0" y="0"/>
                </a:lnTo>
                <a:close/>
              </a:path>
            </a:pathLst>
          </a:custGeom>
          <a:blipFill rotWithShape="1">
            <a:blip r:embed="rId3">
              <a:alphaModFix/>
            </a:blip>
            <a:stretch>
              <a:fillRect b="0" l="0" r="0" t="0"/>
            </a:stretch>
          </a:blipFill>
          <a:ln>
            <a:noFill/>
          </a:ln>
        </p:spPr>
      </p:sp>
      <p:grpSp>
        <p:nvGrpSpPr>
          <p:cNvPr id="521" name="Google Shape;521;p21"/>
          <p:cNvGrpSpPr/>
          <p:nvPr/>
        </p:nvGrpSpPr>
        <p:grpSpPr>
          <a:xfrm>
            <a:off x="2488624" y="9913239"/>
            <a:ext cx="13310752" cy="837562"/>
            <a:chOff x="0" y="-57150"/>
            <a:chExt cx="7366854" cy="463550"/>
          </a:xfrm>
        </p:grpSpPr>
        <p:sp>
          <p:nvSpPr>
            <p:cNvPr id="522" name="Google Shape;522;p21"/>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1"/>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24" name="Google Shape;524;p21"/>
          <p:cNvGrpSpPr/>
          <p:nvPr/>
        </p:nvGrpSpPr>
        <p:grpSpPr>
          <a:xfrm>
            <a:off x="4131384" y="9913239"/>
            <a:ext cx="10025232" cy="837562"/>
            <a:chOff x="0" y="-57150"/>
            <a:chExt cx="5548478" cy="463550"/>
          </a:xfrm>
        </p:grpSpPr>
        <p:sp>
          <p:nvSpPr>
            <p:cNvPr id="525" name="Google Shape;525;p21"/>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1"/>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27" name="Google Shape;527;p21"/>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4">
              <a:alphaModFix/>
            </a:blip>
            <a:stretch>
              <a:fillRect b="0" l="0" r="0" t="0"/>
            </a:stretch>
          </a:blipFill>
          <a:ln>
            <a:noFill/>
          </a:ln>
        </p:spPr>
      </p:sp>
      <p:sp>
        <p:nvSpPr>
          <p:cNvPr id="528" name="Google Shape;528;p21"/>
          <p:cNvSpPr/>
          <p:nvPr/>
        </p:nvSpPr>
        <p:spPr>
          <a:xfrm rot="-10602057">
            <a:off x="12942855" y="-571824"/>
            <a:ext cx="6240735" cy="2176456"/>
          </a:xfrm>
          <a:custGeom>
            <a:rect b="b" l="l" r="r" t="t"/>
            <a:pathLst>
              <a:path extrusionOk="0" h="2176456" w="6240735">
                <a:moveTo>
                  <a:pt x="0" y="0"/>
                </a:moveTo>
                <a:lnTo>
                  <a:pt x="6240735" y="0"/>
                </a:lnTo>
                <a:lnTo>
                  <a:pt x="6240735" y="2176456"/>
                </a:lnTo>
                <a:lnTo>
                  <a:pt x="0" y="2176456"/>
                </a:lnTo>
                <a:lnTo>
                  <a:pt x="0" y="0"/>
                </a:lnTo>
                <a:close/>
              </a:path>
            </a:pathLst>
          </a:custGeom>
          <a:blipFill rotWithShape="1">
            <a:blip r:embed="rId4">
              <a:alphaModFix/>
            </a:blip>
            <a:stretch>
              <a:fillRect b="0" l="0" r="0" t="0"/>
            </a:stretch>
          </a:blipFill>
          <a:ln>
            <a:noFill/>
          </a:ln>
        </p:spPr>
      </p:sp>
      <p:sp>
        <p:nvSpPr>
          <p:cNvPr id="529" name="Google Shape;529;p21"/>
          <p:cNvSpPr txBox="1"/>
          <p:nvPr/>
        </p:nvSpPr>
        <p:spPr>
          <a:xfrm>
            <a:off x="8301784" y="9182100"/>
            <a:ext cx="14995185"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FFFFFF"/>
                </a:solidFill>
                <a:latin typeface="Poppins"/>
                <a:ea typeface="Poppins"/>
                <a:cs typeface="Poppins"/>
                <a:sym typeface="Poppins"/>
              </a:rPr>
              <a:t>Lê Thị Kim Ngân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6678"/>
        </a:solidFill>
      </p:bgPr>
    </p:bg>
    <p:spTree>
      <p:nvGrpSpPr>
        <p:cNvPr id="533" name="Shape 533"/>
        <p:cNvGrpSpPr/>
        <p:nvPr/>
      </p:nvGrpSpPr>
      <p:grpSpPr>
        <a:xfrm>
          <a:off x="0" y="0"/>
          <a:ext cx="0" cy="0"/>
          <a:chOff x="0" y="0"/>
          <a:chExt cx="0" cy="0"/>
        </a:xfrm>
      </p:grpSpPr>
      <p:grpSp>
        <p:nvGrpSpPr>
          <p:cNvPr id="534" name="Google Shape;534;p22"/>
          <p:cNvGrpSpPr/>
          <p:nvPr/>
        </p:nvGrpSpPr>
        <p:grpSpPr>
          <a:xfrm>
            <a:off x="2488624" y="9913239"/>
            <a:ext cx="13310752" cy="837562"/>
            <a:chOff x="0" y="-57150"/>
            <a:chExt cx="7366854" cy="463550"/>
          </a:xfrm>
        </p:grpSpPr>
        <p:sp>
          <p:nvSpPr>
            <p:cNvPr id="535" name="Google Shape;535;p22"/>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2"/>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37" name="Google Shape;537;p22"/>
          <p:cNvGrpSpPr/>
          <p:nvPr/>
        </p:nvGrpSpPr>
        <p:grpSpPr>
          <a:xfrm>
            <a:off x="4131384" y="9913239"/>
            <a:ext cx="10025232" cy="837562"/>
            <a:chOff x="0" y="-57150"/>
            <a:chExt cx="5548478" cy="463550"/>
          </a:xfrm>
        </p:grpSpPr>
        <p:sp>
          <p:nvSpPr>
            <p:cNvPr id="538" name="Google Shape;538;p22"/>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2"/>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40" name="Google Shape;540;p22"/>
          <p:cNvSpPr/>
          <p:nvPr/>
        </p:nvSpPr>
        <p:spPr>
          <a:xfrm>
            <a:off x="1214658" y="245904"/>
            <a:ext cx="14584718" cy="9770596"/>
          </a:xfrm>
          <a:custGeom>
            <a:rect b="b" l="l" r="r" t="t"/>
            <a:pathLst>
              <a:path extrusionOk="0" h="9770596" w="14584718">
                <a:moveTo>
                  <a:pt x="0" y="0"/>
                </a:moveTo>
                <a:lnTo>
                  <a:pt x="14584718" y="0"/>
                </a:lnTo>
                <a:lnTo>
                  <a:pt x="14584718" y="9770596"/>
                </a:lnTo>
                <a:lnTo>
                  <a:pt x="0" y="9770596"/>
                </a:lnTo>
                <a:lnTo>
                  <a:pt x="0" y="0"/>
                </a:lnTo>
                <a:close/>
              </a:path>
            </a:pathLst>
          </a:custGeom>
          <a:blipFill rotWithShape="1">
            <a:blip r:embed="rId3">
              <a:alphaModFix/>
            </a:blip>
            <a:stretch>
              <a:fillRect b="0" l="0" r="0" t="0"/>
            </a:stretch>
          </a:blipFill>
          <a:ln>
            <a:noFill/>
          </a:ln>
        </p:spPr>
      </p:sp>
      <p:sp>
        <p:nvSpPr>
          <p:cNvPr id="541" name="Google Shape;541;p22"/>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4">
              <a:alphaModFix/>
            </a:blip>
            <a:stretch>
              <a:fillRect b="0" l="0" r="0" t="0"/>
            </a:stretch>
          </a:blipFill>
          <a:ln>
            <a:noFill/>
          </a:ln>
        </p:spPr>
      </p:sp>
      <p:sp>
        <p:nvSpPr>
          <p:cNvPr id="542" name="Google Shape;542;p22"/>
          <p:cNvSpPr/>
          <p:nvPr/>
        </p:nvSpPr>
        <p:spPr>
          <a:xfrm rot="-10602057">
            <a:off x="12942855" y="-571824"/>
            <a:ext cx="6240735" cy="2176456"/>
          </a:xfrm>
          <a:custGeom>
            <a:rect b="b" l="l" r="r" t="t"/>
            <a:pathLst>
              <a:path extrusionOk="0" h="2176456" w="6240735">
                <a:moveTo>
                  <a:pt x="0" y="0"/>
                </a:moveTo>
                <a:lnTo>
                  <a:pt x="6240735" y="0"/>
                </a:lnTo>
                <a:lnTo>
                  <a:pt x="6240735" y="2176456"/>
                </a:lnTo>
                <a:lnTo>
                  <a:pt x="0" y="2176456"/>
                </a:lnTo>
                <a:lnTo>
                  <a:pt x="0" y="0"/>
                </a:lnTo>
                <a:close/>
              </a:path>
            </a:pathLst>
          </a:custGeom>
          <a:blipFill rotWithShape="1">
            <a:blip r:embed="rId4">
              <a:alphaModFix/>
            </a:blip>
            <a:stretch>
              <a:fillRect b="0" l="0" r="0" t="0"/>
            </a:stretch>
          </a:blipFill>
          <a:ln>
            <a:noFill/>
          </a:ln>
        </p:spPr>
      </p:sp>
      <p:sp>
        <p:nvSpPr>
          <p:cNvPr id="543" name="Google Shape;543;p22"/>
          <p:cNvSpPr txBox="1"/>
          <p:nvPr/>
        </p:nvSpPr>
        <p:spPr>
          <a:xfrm>
            <a:off x="14565565" y="9499609"/>
            <a:ext cx="2995315"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FFFFFF"/>
                </a:solidFill>
                <a:latin typeface="Poppins"/>
                <a:ea typeface="Poppins"/>
                <a:cs typeface="Poppins"/>
                <a:sym typeface="Poppins"/>
              </a:rPr>
              <a:t>Lê Thị Kim Ngân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6678"/>
        </a:solidFill>
      </p:bgPr>
    </p:bg>
    <p:spTree>
      <p:nvGrpSpPr>
        <p:cNvPr id="547" name="Shape 547"/>
        <p:cNvGrpSpPr/>
        <p:nvPr/>
      </p:nvGrpSpPr>
      <p:grpSpPr>
        <a:xfrm>
          <a:off x="0" y="0"/>
          <a:ext cx="0" cy="0"/>
          <a:chOff x="0" y="0"/>
          <a:chExt cx="0" cy="0"/>
        </a:xfrm>
      </p:grpSpPr>
      <p:grpSp>
        <p:nvGrpSpPr>
          <p:cNvPr id="548" name="Google Shape;548;p23"/>
          <p:cNvGrpSpPr/>
          <p:nvPr/>
        </p:nvGrpSpPr>
        <p:grpSpPr>
          <a:xfrm>
            <a:off x="2488624" y="9913239"/>
            <a:ext cx="13310752" cy="837562"/>
            <a:chOff x="0" y="-57150"/>
            <a:chExt cx="7366854" cy="463550"/>
          </a:xfrm>
        </p:grpSpPr>
        <p:sp>
          <p:nvSpPr>
            <p:cNvPr id="549" name="Google Shape;549;p23"/>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3"/>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51" name="Google Shape;551;p23"/>
          <p:cNvGrpSpPr/>
          <p:nvPr/>
        </p:nvGrpSpPr>
        <p:grpSpPr>
          <a:xfrm>
            <a:off x="4131384" y="9913239"/>
            <a:ext cx="10025232" cy="837562"/>
            <a:chOff x="0" y="-57150"/>
            <a:chExt cx="5548478" cy="463550"/>
          </a:xfrm>
        </p:grpSpPr>
        <p:sp>
          <p:nvSpPr>
            <p:cNvPr id="552" name="Google Shape;552;p23"/>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3"/>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54" name="Google Shape;554;p23"/>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sp>
        <p:nvSpPr>
          <p:cNvPr id="555" name="Google Shape;555;p23"/>
          <p:cNvSpPr/>
          <p:nvPr/>
        </p:nvSpPr>
        <p:spPr>
          <a:xfrm rot="-10602057">
            <a:off x="12942855" y="-678877"/>
            <a:ext cx="6240735" cy="2176456"/>
          </a:xfrm>
          <a:custGeom>
            <a:rect b="b" l="l" r="r" t="t"/>
            <a:pathLst>
              <a:path extrusionOk="0" h="2176456" w="6240735">
                <a:moveTo>
                  <a:pt x="0" y="0"/>
                </a:moveTo>
                <a:lnTo>
                  <a:pt x="6240735" y="0"/>
                </a:lnTo>
                <a:lnTo>
                  <a:pt x="6240735" y="2176456"/>
                </a:lnTo>
                <a:lnTo>
                  <a:pt x="0" y="2176456"/>
                </a:lnTo>
                <a:lnTo>
                  <a:pt x="0" y="0"/>
                </a:lnTo>
                <a:close/>
              </a:path>
            </a:pathLst>
          </a:custGeom>
          <a:blipFill rotWithShape="1">
            <a:blip r:embed="rId3">
              <a:alphaModFix/>
            </a:blip>
            <a:stretch>
              <a:fillRect b="0" l="0" r="0" t="0"/>
            </a:stretch>
          </a:blipFill>
          <a:ln>
            <a:noFill/>
          </a:ln>
        </p:spPr>
      </p:sp>
      <p:sp>
        <p:nvSpPr>
          <p:cNvPr id="556" name="Google Shape;556;p23"/>
          <p:cNvSpPr/>
          <p:nvPr/>
        </p:nvSpPr>
        <p:spPr>
          <a:xfrm>
            <a:off x="1028700" y="1291987"/>
            <a:ext cx="15937287" cy="8528465"/>
          </a:xfrm>
          <a:custGeom>
            <a:rect b="b" l="l" r="r" t="t"/>
            <a:pathLst>
              <a:path extrusionOk="0" h="8528465" w="15937287">
                <a:moveTo>
                  <a:pt x="0" y="0"/>
                </a:moveTo>
                <a:lnTo>
                  <a:pt x="15937287" y="0"/>
                </a:lnTo>
                <a:lnTo>
                  <a:pt x="15937287" y="8528465"/>
                </a:lnTo>
                <a:lnTo>
                  <a:pt x="0" y="8528465"/>
                </a:lnTo>
                <a:lnTo>
                  <a:pt x="0" y="0"/>
                </a:lnTo>
                <a:close/>
              </a:path>
            </a:pathLst>
          </a:custGeom>
          <a:blipFill rotWithShape="1">
            <a:blip r:embed="rId4">
              <a:alphaModFix/>
            </a:blip>
            <a:stretch>
              <a:fillRect b="0" l="0" r="0" t="-3086"/>
            </a:stretch>
          </a:blipFill>
          <a:ln>
            <a:noFill/>
          </a:ln>
        </p:spPr>
      </p:sp>
      <p:sp>
        <p:nvSpPr>
          <p:cNvPr id="557" name="Google Shape;557;p23"/>
          <p:cNvSpPr txBox="1"/>
          <p:nvPr/>
        </p:nvSpPr>
        <p:spPr>
          <a:xfrm>
            <a:off x="14565565" y="9182100"/>
            <a:ext cx="2995315"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FFFFFF"/>
                </a:solidFill>
                <a:latin typeface="Poppins"/>
                <a:ea typeface="Poppins"/>
                <a:cs typeface="Poppins"/>
                <a:sym typeface="Poppins"/>
              </a:rPr>
              <a:t>Lê Thị Kim Ngân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6678"/>
        </a:solidFill>
      </p:bgPr>
    </p:bg>
    <p:spTree>
      <p:nvGrpSpPr>
        <p:cNvPr id="561" name="Shape 561"/>
        <p:cNvGrpSpPr/>
        <p:nvPr/>
      </p:nvGrpSpPr>
      <p:grpSpPr>
        <a:xfrm>
          <a:off x="0" y="0"/>
          <a:ext cx="0" cy="0"/>
          <a:chOff x="0" y="0"/>
          <a:chExt cx="0" cy="0"/>
        </a:xfrm>
      </p:grpSpPr>
      <p:sp>
        <p:nvSpPr>
          <p:cNvPr id="562" name="Google Shape;562;p24"/>
          <p:cNvSpPr/>
          <p:nvPr/>
        </p:nvSpPr>
        <p:spPr>
          <a:xfrm>
            <a:off x="1153583" y="1028700"/>
            <a:ext cx="15980834" cy="9073416"/>
          </a:xfrm>
          <a:custGeom>
            <a:rect b="b" l="l" r="r" t="t"/>
            <a:pathLst>
              <a:path extrusionOk="0" h="9073416" w="15980834">
                <a:moveTo>
                  <a:pt x="0" y="0"/>
                </a:moveTo>
                <a:lnTo>
                  <a:pt x="15980834" y="0"/>
                </a:lnTo>
                <a:lnTo>
                  <a:pt x="15980834" y="9073416"/>
                </a:lnTo>
                <a:lnTo>
                  <a:pt x="0" y="9073416"/>
                </a:lnTo>
                <a:lnTo>
                  <a:pt x="0" y="0"/>
                </a:lnTo>
                <a:close/>
              </a:path>
            </a:pathLst>
          </a:custGeom>
          <a:blipFill rotWithShape="1">
            <a:blip r:embed="rId3">
              <a:alphaModFix/>
            </a:blip>
            <a:stretch>
              <a:fillRect b="0" l="0" r="0" t="0"/>
            </a:stretch>
          </a:blipFill>
          <a:ln>
            <a:noFill/>
          </a:ln>
        </p:spPr>
      </p:sp>
      <p:grpSp>
        <p:nvGrpSpPr>
          <p:cNvPr id="563" name="Google Shape;563;p24"/>
          <p:cNvGrpSpPr/>
          <p:nvPr/>
        </p:nvGrpSpPr>
        <p:grpSpPr>
          <a:xfrm>
            <a:off x="2488624" y="9913239"/>
            <a:ext cx="13310752" cy="837562"/>
            <a:chOff x="0" y="-57150"/>
            <a:chExt cx="7366854" cy="463550"/>
          </a:xfrm>
        </p:grpSpPr>
        <p:sp>
          <p:nvSpPr>
            <p:cNvPr id="564" name="Google Shape;564;p24"/>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4"/>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66" name="Google Shape;566;p24"/>
          <p:cNvGrpSpPr/>
          <p:nvPr/>
        </p:nvGrpSpPr>
        <p:grpSpPr>
          <a:xfrm>
            <a:off x="4131384" y="9913239"/>
            <a:ext cx="10025232" cy="837562"/>
            <a:chOff x="0" y="-57150"/>
            <a:chExt cx="5548478" cy="463550"/>
          </a:xfrm>
        </p:grpSpPr>
        <p:sp>
          <p:nvSpPr>
            <p:cNvPr id="567" name="Google Shape;567;p24"/>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4"/>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69" name="Google Shape;569;p24"/>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4">
              <a:alphaModFix/>
            </a:blip>
            <a:stretch>
              <a:fillRect b="0" l="0" r="0" t="0"/>
            </a:stretch>
          </a:blipFill>
          <a:ln>
            <a:noFill/>
          </a:ln>
        </p:spPr>
      </p:sp>
      <p:sp>
        <p:nvSpPr>
          <p:cNvPr id="570" name="Google Shape;570;p24"/>
          <p:cNvSpPr/>
          <p:nvPr/>
        </p:nvSpPr>
        <p:spPr>
          <a:xfrm rot="-10602057">
            <a:off x="12942855" y="-678877"/>
            <a:ext cx="6240735" cy="2176456"/>
          </a:xfrm>
          <a:custGeom>
            <a:rect b="b" l="l" r="r" t="t"/>
            <a:pathLst>
              <a:path extrusionOk="0" h="2176456" w="6240735">
                <a:moveTo>
                  <a:pt x="0" y="0"/>
                </a:moveTo>
                <a:lnTo>
                  <a:pt x="6240735" y="0"/>
                </a:lnTo>
                <a:lnTo>
                  <a:pt x="6240735" y="2176456"/>
                </a:lnTo>
                <a:lnTo>
                  <a:pt x="0" y="2176456"/>
                </a:lnTo>
                <a:lnTo>
                  <a:pt x="0" y="0"/>
                </a:lnTo>
                <a:close/>
              </a:path>
            </a:pathLst>
          </a:custGeom>
          <a:blipFill rotWithShape="1">
            <a:blip r:embed="rId4">
              <a:alphaModFix/>
            </a:blip>
            <a:stretch>
              <a:fillRect b="0" l="0" r="0" t="0"/>
            </a:stretch>
          </a:blipFill>
          <a:ln>
            <a:noFill/>
          </a:ln>
        </p:spPr>
      </p:sp>
      <p:sp>
        <p:nvSpPr>
          <p:cNvPr id="571" name="Google Shape;571;p24"/>
          <p:cNvSpPr txBox="1"/>
          <p:nvPr/>
        </p:nvSpPr>
        <p:spPr>
          <a:xfrm>
            <a:off x="990967" y="9655185"/>
            <a:ext cx="2995315"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FFFFFF"/>
                </a:solidFill>
                <a:latin typeface="Poppins"/>
                <a:ea typeface="Poppins"/>
                <a:cs typeface="Poppins"/>
                <a:sym typeface="Poppins"/>
              </a:rPr>
              <a:t>Lê Thị Kim Ngân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25"/>
          <p:cNvSpPr/>
          <p:nvPr/>
        </p:nvSpPr>
        <p:spPr>
          <a:xfrm rot="-4773720">
            <a:off x="5570985" y="2932996"/>
            <a:ext cx="12676724" cy="4421008"/>
          </a:xfrm>
          <a:custGeom>
            <a:rect b="b" l="l" r="r" t="t"/>
            <a:pathLst>
              <a:path extrusionOk="0" h="4421008" w="12676724">
                <a:moveTo>
                  <a:pt x="0" y="0"/>
                </a:moveTo>
                <a:lnTo>
                  <a:pt x="12676724" y="0"/>
                </a:lnTo>
                <a:lnTo>
                  <a:pt x="12676724" y="4421008"/>
                </a:lnTo>
                <a:lnTo>
                  <a:pt x="0" y="4421008"/>
                </a:lnTo>
                <a:lnTo>
                  <a:pt x="0" y="0"/>
                </a:lnTo>
                <a:close/>
              </a:path>
            </a:pathLst>
          </a:custGeom>
          <a:blipFill rotWithShape="1">
            <a:blip r:embed="rId3">
              <a:alphaModFix/>
            </a:blip>
            <a:stretch>
              <a:fillRect b="0" l="0" r="0" t="0"/>
            </a:stretch>
          </a:blipFill>
          <a:ln>
            <a:noFill/>
          </a:ln>
        </p:spPr>
      </p:sp>
      <p:sp>
        <p:nvSpPr>
          <p:cNvPr id="577" name="Google Shape;577;p25"/>
          <p:cNvSpPr/>
          <p:nvPr/>
        </p:nvSpPr>
        <p:spPr>
          <a:xfrm>
            <a:off x="11115371" y="0"/>
            <a:ext cx="7172607" cy="10284336"/>
          </a:xfrm>
          <a:custGeom>
            <a:rect b="b" l="l" r="r" t="t"/>
            <a:pathLst>
              <a:path extrusionOk="0" h="29405582" w="20508340">
                <a:moveTo>
                  <a:pt x="9683242" y="0"/>
                </a:moveTo>
                <a:cubicBezTo>
                  <a:pt x="9719437" y="5416550"/>
                  <a:pt x="8407908" y="9588373"/>
                  <a:pt x="4155313" y="16175737"/>
                </a:cubicBezTo>
                <a:cubicBezTo>
                  <a:pt x="343281" y="22080474"/>
                  <a:pt x="1397" y="27222577"/>
                  <a:pt x="0" y="28861513"/>
                </a:cubicBezTo>
                <a:lnTo>
                  <a:pt x="0" y="28881071"/>
                </a:lnTo>
                <a:cubicBezTo>
                  <a:pt x="254" y="29222064"/>
                  <a:pt x="15240" y="29405582"/>
                  <a:pt x="15240" y="29405582"/>
                </a:cubicBezTo>
                <a:lnTo>
                  <a:pt x="20508340" y="29405582"/>
                </a:lnTo>
                <a:lnTo>
                  <a:pt x="20508340" y="0"/>
                </a:lnTo>
                <a:close/>
              </a:path>
            </a:pathLst>
          </a:custGeom>
          <a:blipFill rotWithShape="1">
            <a:blip r:embed="rId4">
              <a:alphaModFix/>
            </a:blip>
            <a:stretch>
              <a:fillRect b="0" l="-60129" r="-58197" t="-1515"/>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5"/>
          <p:cNvSpPr/>
          <p:nvPr/>
        </p:nvSpPr>
        <p:spPr>
          <a:xfrm flipH="1" rot="-2967198">
            <a:off x="13287997" y="6433664"/>
            <a:ext cx="10665551" cy="3626287"/>
          </a:xfrm>
          <a:custGeom>
            <a:rect b="b" l="l" r="r" t="t"/>
            <a:pathLst>
              <a:path extrusionOk="0" h="3626287" w="10665551">
                <a:moveTo>
                  <a:pt x="10665551" y="0"/>
                </a:moveTo>
                <a:lnTo>
                  <a:pt x="0" y="0"/>
                </a:lnTo>
                <a:lnTo>
                  <a:pt x="0" y="3626288"/>
                </a:lnTo>
                <a:lnTo>
                  <a:pt x="10665551" y="3626288"/>
                </a:lnTo>
                <a:lnTo>
                  <a:pt x="10665551" y="0"/>
                </a:lnTo>
                <a:close/>
              </a:path>
            </a:pathLst>
          </a:custGeom>
          <a:blipFill rotWithShape="1">
            <a:blip r:embed="rId5">
              <a:alphaModFix amt="77000"/>
            </a:blip>
            <a:stretch>
              <a:fillRect b="0" l="0" r="0" t="0"/>
            </a:stretch>
          </a:blipFill>
          <a:ln>
            <a:noFill/>
          </a:ln>
        </p:spPr>
      </p:sp>
      <p:grpSp>
        <p:nvGrpSpPr>
          <p:cNvPr id="579" name="Google Shape;579;p25"/>
          <p:cNvGrpSpPr/>
          <p:nvPr/>
        </p:nvGrpSpPr>
        <p:grpSpPr>
          <a:xfrm>
            <a:off x="11279555" y="946396"/>
            <a:ext cx="857867" cy="857867"/>
            <a:chOff x="0" y="0"/>
            <a:chExt cx="812800" cy="812800"/>
          </a:xfrm>
        </p:grpSpPr>
        <p:sp>
          <p:nvSpPr>
            <p:cNvPr id="580" name="Google Shape;580;p2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5"/>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82" name="Google Shape;582;p25"/>
          <p:cNvGrpSpPr/>
          <p:nvPr/>
        </p:nvGrpSpPr>
        <p:grpSpPr>
          <a:xfrm>
            <a:off x="10765440" y="2226096"/>
            <a:ext cx="604566" cy="604566"/>
            <a:chOff x="0" y="0"/>
            <a:chExt cx="812800" cy="812800"/>
          </a:xfrm>
        </p:grpSpPr>
        <p:sp>
          <p:nvSpPr>
            <p:cNvPr id="583" name="Google Shape;583;p2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5"/>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85" name="Google Shape;585;p25"/>
          <p:cNvGrpSpPr/>
          <p:nvPr/>
        </p:nvGrpSpPr>
        <p:grpSpPr>
          <a:xfrm>
            <a:off x="11590531" y="681913"/>
            <a:ext cx="637633" cy="637633"/>
            <a:chOff x="0" y="0"/>
            <a:chExt cx="812800" cy="812800"/>
          </a:xfrm>
        </p:grpSpPr>
        <p:sp>
          <p:nvSpPr>
            <p:cNvPr id="586" name="Google Shape;586;p2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76200">
              <a:solidFill>
                <a:srgbClr val="FDB03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5"/>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88" name="Google Shape;588;p25"/>
          <p:cNvSpPr txBox="1"/>
          <p:nvPr/>
        </p:nvSpPr>
        <p:spPr>
          <a:xfrm>
            <a:off x="0" y="4357429"/>
            <a:ext cx="10132779" cy="1111758"/>
          </a:xfrm>
          <a:prstGeom prst="rect">
            <a:avLst/>
          </a:prstGeom>
          <a:noFill/>
          <a:ln>
            <a:noFill/>
          </a:ln>
        </p:spPr>
        <p:txBody>
          <a:bodyPr anchorCtr="0" anchor="t" bIns="0" lIns="0" spcFirstLastPara="1" rIns="0" wrap="square" tIns="0">
            <a:spAutoFit/>
          </a:bodyPr>
          <a:lstStyle/>
          <a:p>
            <a:pPr indent="0" lvl="0" marL="0" marR="0" rtl="0" algn="ctr">
              <a:lnSpc>
                <a:spcPct val="112986"/>
              </a:lnSpc>
              <a:spcBef>
                <a:spcPts val="0"/>
              </a:spcBef>
              <a:spcAft>
                <a:spcPts val="0"/>
              </a:spcAft>
              <a:buNone/>
            </a:pPr>
            <a:r>
              <a:rPr b="1" i="0" lang="en-US" sz="7200" u="none" cap="none" strike="noStrike">
                <a:solidFill>
                  <a:srgbClr val="000000"/>
                </a:solidFill>
                <a:latin typeface="Poppins"/>
                <a:ea typeface="Poppins"/>
                <a:cs typeface="Poppins"/>
                <a:sym typeface="Poppins"/>
              </a:rPr>
              <a:t>7.  DASHBOARD</a:t>
            </a:r>
            <a:endParaRPr/>
          </a:p>
        </p:txBody>
      </p:sp>
      <p:sp>
        <p:nvSpPr>
          <p:cNvPr id="589" name="Google Shape;589;p25"/>
          <p:cNvSpPr txBox="1"/>
          <p:nvPr/>
        </p:nvSpPr>
        <p:spPr>
          <a:xfrm>
            <a:off x="349101" y="9182100"/>
            <a:ext cx="3672185"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Phạm Thị Kim Danh</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4E0E9"/>
        </a:solidFill>
      </p:bgPr>
    </p:bg>
    <p:spTree>
      <p:nvGrpSpPr>
        <p:cNvPr id="593" name="Shape 593"/>
        <p:cNvGrpSpPr/>
        <p:nvPr/>
      </p:nvGrpSpPr>
      <p:grpSpPr>
        <a:xfrm>
          <a:off x="0" y="0"/>
          <a:ext cx="0" cy="0"/>
          <a:chOff x="0" y="0"/>
          <a:chExt cx="0" cy="0"/>
        </a:xfrm>
      </p:grpSpPr>
      <p:grpSp>
        <p:nvGrpSpPr>
          <p:cNvPr id="594" name="Google Shape;594;p26"/>
          <p:cNvGrpSpPr/>
          <p:nvPr/>
        </p:nvGrpSpPr>
        <p:grpSpPr>
          <a:xfrm>
            <a:off x="-1342907" y="10149010"/>
            <a:ext cx="20973813" cy="631171"/>
            <a:chOff x="0" y="-57150"/>
            <a:chExt cx="11607985" cy="349322"/>
          </a:xfrm>
        </p:grpSpPr>
        <p:sp>
          <p:nvSpPr>
            <p:cNvPr id="595" name="Google Shape;595;p26"/>
            <p:cNvSpPr/>
            <p:nvPr/>
          </p:nvSpPr>
          <p:spPr>
            <a:xfrm>
              <a:off x="0" y="0"/>
              <a:ext cx="11607985" cy="292172"/>
            </a:xfrm>
            <a:custGeom>
              <a:rect b="b" l="l" r="r" t="t"/>
              <a:pathLst>
                <a:path extrusionOk="0" h="292172" w="11607985">
                  <a:moveTo>
                    <a:pt x="11404785" y="0"/>
                  </a:moveTo>
                  <a:cubicBezTo>
                    <a:pt x="11517009" y="0"/>
                    <a:pt x="11607985" y="65405"/>
                    <a:pt x="11607985" y="146086"/>
                  </a:cubicBezTo>
                  <a:cubicBezTo>
                    <a:pt x="11607985" y="226767"/>
                    <a:pt x="11517009" y="292172"/>
                    <a:pt x="11404785" y="292172"/>
                  </a:cubicBezTo>
                  <a:lnTo>
                    <a:pt x="203200" y="292172"/>
                  </a:lnTo>
                  <a:cubicBezTo>
                    <a:pt x="90976" y="292172"/>
                    <a:pt x="0" y="226767"/>
                    <a:pt x="0" y="146086"/>
                  </a:cubicBezTo>
                  <a:cubicBezTo>
                    <a:pt x="0" y="65405"/>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6"/>
            <p:cNvSpPr txBox="1"/>
            <p:nvPr/>
          </p:nvSpPr>
          <p:spPr>
            <a:xfrm>
              <a:off x="0" y="-57150"/>
              <a:ext cx="11607985" cy="349322"/>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97" name="Google Shape;597;p26"/>
          <p:cNvSpPr/>
          <p:nvPr/>
        </p:nvSpPr>
        <p:spPr>
          <a:xfrm rot="-10520999">
            <a:off x="11207526" y="-1446979"/>
            <a:ext cx="8711052" cy="3037979"/>
          </a:xfrm>
          <a:custGeom>
            <a:rect b="b" l="l" r="r" t="t"/>
            <a:pathLst>
              <a:path extrusionOk="0" h="3037979" w="8711052">
                <a:moveTo>
                  <a:pt x="0" y="0"/>
                </a:moveTo>
                <a:lnTo>
                  <a:pt x="8711052" y="0"/>
                </a:lnTo>
                <a:lnTo>
                  <a:pt x="8711052" y="3037979"/>
                </a:lnTo>
                <a:lnTo>
                  <a:pt x="0" y="3037979"/>
                </a:lnTo>
                <a:lnTo>
                  <a:pt x="0" y="0"/>
                </a:lnTo>
                <a:close/>
              </a:path>
            </a:pathLst>
          </a:custGeom>
          <a:blipFill rotWithShape="1">
            <a:blip r:embed="rId3">
              <a:alphaModFix/>
            </a:blip>
            <a:stretch>
              <a:fillRect b="0" l="0" r="0" t="0"/>
            </a:stretch>
          </a:blipFill>
          <a:ln>
            <a:noFill/>
          </a:ln>
        </p:spPr>
      </p:sp>
      <p:sp>
        <p:nvSpPr>
          <p:cNvPr id="598" name="Google Shape;598;p26"/>
          <p:cNvSpPr/>
          <p:nvPr/>
        </p:nvSpPr>
        <p:spPr>
          <a:xfrm flipH="1" rot="10598374">
            <a:off x="-1657835" y="-1446979"/>
            <a:ext cx="8711052" cy="3037979"/>
          </a:xfrm>
          <a:custGeom>
            <a:rect b="b" l="l" r="r" t="t"/>
            <a:pathLst>
              <a:path extrusionOk="0" h="3037979" w="8711052">
                <a:moveTo>
                  <a:pt x="0" y="3037979"/>
                </a:moveTo>
                <a:lnTo>
                  <a:pt x="8711051" y="3037979"/>
                </a:lnTo>
                <a:lnTo>
                  <a:pt x="8711051" y="0"/>
                </a:lnTo>
                <a:lnTo>
                  <a:pt x="0" y="0"/>
                </a:lnTo>
                <a:lnTo>
                  <a:pt x="0" y="3037979"/>
                </a:lnTo>
                <a:close/>
              </a:path>
            </a:pathLst>
          </a:custGeom>
          <a:blipFill rotWithShape="1">
            <a:blip r:embed="rId3">
              <a:alphaModFix/>
            </a:blip>
            <a:stretch>
              <a:fillRect b="0" l="0" r="0" t="0"/>
            </a:stretch>
          </a:blipFill>
          <a:ln>
            <a:noFill/>
          </a:ln>
        </p:spPr>
      </p:sp>
      <p:sp>
        <p:nvSpPr>
          <p:cNvPr id="599" name="Google Shape;599;p26"/>
          <p:cNvSpPr/>
          <p:nvPr/>
        </p:nvSpPr>
        <p:spPr>
          <a:xfrm>
            <a:off x="712196" y="475419"/>
            <a:ext cx="16863608" cy="9336162"/>
          </a:xfrm>
          <a:custGeom>
            <a:rect b="b" l="l" r="r" t="t"/>
            <a:pathLst>
              <a:path extrusionOk="0" h="9336162" w="16863608">
                <a:moveTo>
                  <a:pt x="0" y="0"/>
                </a:moveTo>
                <a:lnTo>
                  <a:pt x="16863608" y="0"/>
                </a:lnTo>
                <a:lnTo>
                  <a:pt x="16863608" y="9336162"/>
                </a:lnTo>
                <a:lnTo>
                  <a:pt x="0" y="9336162"/>
                </a:lnTo>
                <a:lnTo>
                  <a:pt x="0" y="0"/>
                </a:lnTo>
                <a:close/>
              </a:path>
            </a:pathLst>
          </a:custGeom>
          <a:blipFill rotWithShape="1">
            <a:blip r:embed="rId4">
              <a:alphaModFix/>
            </a:blip>
            <a:stretch>
              <a:fillRect b="-14054" l="-14000" r="-18255" t="-20321"/>
            </a:stretch>
          </a:blipFill>
          <a:ln>
            <a:noFill/>
          </a:ln>
        </p:spPr>
      </p:sp>
      <p:sp>
        <p:nvSpPr>
          <p:cNvPr id="600" name="Google Shape;600;p26"/>
          <p:cNvSpPr txBox="1"/>
          <p:nvPr/>
        </p:nvSpPr>
        <p:spPr>
          <a:xfrm>
            <a:off x="0" y="9735381"/>
            <a:ext cx="4379403" cy="51689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2900" u="none" cap="none" strike="noStrike">
                <a:solidFill>
                  <a:srgbClr val="000000"/>
                </a:solidFill>
                <a:latin typeface="Poppins"/>
                <a:ea typeface="Poppins"/>
                <a:cs typeface="Poppins"/>
                <a:sym typeface="Poppins"/>
              </a:rPr>
              <a:t>Phạm Thị Kim Danh</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27"/>
          <p:cNvSpPr/>
          <p:nvPr/>
        </p:nvSpPr>
        <p:spPr>
          <a:xfrm rot="-10625664">
            <a:off x="10548853" y="-1814129"/>
            <a:ext cx="14314219" cy="4992084"/>
          </a:xfrm>
          <a:custGeom>
            <a:rect b="b" l="l" r="r" t="t"/>
            <a:pathLst>
              <a:path extrusionOk="0" h="4992084" w="14314219">
                <a:moveTo>
                  <a:pt x="0" y="0"/>
                </a:moveTo>
                <a:lnTo>
                  <a:pt x="14314219" y="0"/>
                </a:lnTo>
                <a:lnTo>
                  <a:pt x="14314219" y="4992084"/>
                </a:lnTo>
                <a:lnTo>
                  <a:pt x="0" y="4992084"/>
                </a:lnTo>
                <a:lnTo>
                  <a:pt x="0" y="0"/>
                </a:lnTo>
                <a:close/>
              </a:path>
            </a:pathLst>
          </a:custGeom>
          <a:blipFill rotWithShape="1">
            <a:blip r:embed="rId3">
              <a:alphaModFix/>
            </a:blip>
            <a:stretch>
              <a:fillRect b="0" l="0" r="0" t="0"/>
            </a:stretch>
          </a:blipFill>
          <a:ln>
            <a:noFill/>
          </a:ln>
        </p:spPr>
      </p:sp>
      <p:sp>
        <p:nvSpPr>
          <p:cNvPr id="606" name="Google Shape;606;p27"/>
          <p:cNvSpPr/>
          <p:nvPr/>
        </p:nvSpPr>
        <p:spPr>
          <a:xfrm flipH="1" rot="-2967198">
            <a:off x="13204835" y="6723561"/>
            <a:ext cx="10909314" cy="3709167"/>
          </a:xfrm>
          <a:custGeom>
            <a:rect b="b" l="l" r="r" t="t"/>
            <a:pathLst>
              <a:path extrusionOk="0" h="3709167" w="10909314">
                <a:moveTo>
                  <a:pt x="10909314" y="0"/>
                </a:moveTo>
                <a:lnTo>
                  <a:pt x="0" y="0"/>
                </a:lnTo>
                <a:lnTo>
                  <a:pt x="0" y="3709167"/>
                </a:lnTo>
                <a:lnTo>
                  <a:pt x="10909314" y="3709167"/>
                </a:lnTo>
                <a:lnTo>
                  <a:pt x="10909314" y="0"/>
                </a:lnTo>
                <a:close/>
              </a:path>
            </a:pathLst>
          </a:custGeom>
          <a:blipFill rotWithShape="1">
            <a:blip r:embed="rId4">
              <a:alphaModFix amt="77000"/>
            </a:blip>
            <a:stretch>
              <a:fillRect b="0" l="0" r="0" t="0"/>
            </a:stretch>
          </a:blipFill>
          <a:ln>
            <a:noFill/>
          </a:ln>
        </p:spPr>
      </p:sp>
      <p:sp>
        <p:nvSpPr>
          <p:cNvPr id="607" name="Google Shape;607;p27"/>
          <p:cNvSpPr txBox="1"/>
          <p:nvPr/>
        </p:nvSpPr>
        <p:spPr>
          <a:xfrm>
            <a:off x="1028700" y="1318120"/>
            <a:ext cx="15279865" cy="8270933"/>
          </a:xfrm>
          <a:prstGeom prst="rect">
            <a:avLst/>
          </a:prstGeom>
          <a:noFill/>
          <a:ln>
            <a:noFill/>
          </a:ln>
        </p:spPr>
        <p:txBody>
          <a:bodyPr anchorCtr="0" anchor="t" bIns="0" lIns="0" spcFirstLastPara="1" rIns="0" wrap="square" tIns="0">
            <a:spAutoFit/>
          </a:bodyPr>
          <a:lstStyle/>
          <a:p>
            <a:pPr indent="0" lvl="0" marL="0" marR="0" rtl="0" algn="just">
              <a:lnSpc>
                <a:spcPct val="108001"/>
              </a:lnSpc>
              <a:spcBef>
                <a:spcPts val="0"/>
              </a:spcBef>
              <a:spcAft>
                <a:spcPts val="0"/>
              </a:spcAft>
              <a:buNone/>
            </a:pPr>
            <a:r>
              <a:rPr b="0" i="0" lang="en-US" sz="3337" u="none" cap="none" strike="noStrike">
                <a:solidFill>
                  <a:srgbClr val="000000"/>
                </a:solidFill>
                <a:latin typeface="Poppins"/>
                <a:ea typeface="Poppins"/>
                <a:cs typeface="Poppins"/>
                <a:sym typeface="Poppins"/>
              </a:rPr>
              <a:t>•Phân tích dữ liệu khách hàng giúp cửa hàng có cái nhìn sâu sắc hơn về hành vi mua hàng, sở thích và xu hướng tiêu dùng của khách hàng.</a:t>
            </a:r>
            <a:endParaRPr/>
          </a:p>
          <a:p>
            <a:pPr indent="0" lvl="0" marL="0" marR="0" rtl="0" algn="just">
              <a:lnSpc>
                <a:spcPct val="108001"/>
              </a:lnSpc>
              <a:spcBef>
                <a:spcPts val="0"/>
              </a:spcBef>
              <a:spcAft>
                <a:spcPts val="0"/>
              </a:spcAft>
              <a:buNone/>
            </a:pPr>
            <a:r>
              <a:t/>
            </a:r>
            <a:endParaRPr b="0" i="0" sz="3337" u="none" cap="none" strike="noStrike">
              <a:solidFill>
                <a:srgbClr val="000000"/>
              </a:solidFill>
              <a:latin typeface="Poppins"/>
              <a:ea typeface="Poppins"/>
              <a:cs typeface="Poppins"/>
              <a:sym typeface="Poppins"/>
            </a:endParaRPr>
          </a:p>
          <a:p>
            <a:pPr indent="0" lvl="0" marL="0" marR="0" rtl="0" algn="just">
              <a:lnSpc>
                <a:spcPct val="108001"/>
              </a:lnSpc>
              <a:spcBef>
                <a:spcPts val="0"/>
              </a:spcBef>
              <a:spcAft>
                <a:spcPts val="0"/>
              </a:spcAft>
              <a:buNone/>
            </a:pPr>
            <a:r>
              <a:rPr b="0" i="0" lang="en-US" sz="3337" u="none" cap="none" strike="noStrike">
                <a:solidFill>
                  <a:srgbClr val="000000"/>
                </a:solidFill>
                <a:latin typeface="Poppins"/>
                <a:ea typeface="Poppins"/>
                <a:cs typeface="Poppins"/>
                <a:sym typeface="Poppins"/>
              </a:rPr>
              <a:t>•Cửa hàng có cái nhìn rõ ràng hơn về hiệu suất của từng sản phẩm. Điều này giúp cửa hàng tối ưu hóa quản lý kho hàng, dự đoán nhu cầu và đặt hàng thông minh.</a:t>
            </a:r>
            <a:endParaRPr/>
          </a:p>
          <a:p>
            <a:pPr indent="0" lvl="0" marL="0" marR="0" rtl="0" algn="just">
              <a:lnSpc>
                <a:spcPct val="108001"/>
              </a:lnSpc>
              <a:spcBef>
                <a:spcPts val="0"/>
              </a:spcBef>
              <a:spcAft>
                <a:spcPts val="0"/>
              </a:spcAft>
              <a:buNone/>
            </a:pPr>
            <a:r>
              <a:t/>
            </a:r>
            <a:endParaRPr b="0" i="0" sz="3337" u="none" cap="none" strike="noStrike">
              <a:solidFill>
                <a:srgbClr val="000000"/>
              </a:solidFill>
              <a:latin typeface="Poppins"/>
              <a:ea typeface="Poppins"/>
              <a:cs typeface="Poppins"/>
              <a:sym typeface="Poppins"/>
            </a:endParaRPr>
          </a:p>
          <a:p>
            <a:pPr indent="0" lvl="0" marL="0" marR="0" rtl="0" algn="just">
              <a:lnSpc>
                <a:spcPct val="108001"/>
              </a:lnSpc>
              <a:spcBef>
                <a:spcPts val="0"/>
              </a:spcBef>
              <a:spcAft>
                <a:spcPts val="0"/>
              </a:spcAft>
              <a:buNone/>
            </a:pPr>
            <a:r>
              <a:rPr b="0" i="0" lang="en-US" sz="3337" u="none" cap="none" strike="noStrike">
                <a:solidFill>
                  <a:srgbClr val="000000"/>
                </a:solidFill>
                <a:latin typeface="Poppins"/>
                <a:ea typeface="Poppins"/>
                <a:cs typeface="Poppins"/>
                <a:sym typeface="Poppins"/>
              </a:rPr>
              <a:t>•Phân tích dữ liệu theo địa điểm và thời gian giúp cửa hàng nhận biết xu hướng thị trường và nhu cầu mua hàng tại từng khu vực và thời điểm cụ thể.</a:t>
            </a:r>
            <a:endParaRPr/>
          </a:p>
          <a:p>
            <a:pPr indent="0" lvl="0" marL="0" marR="0" rtl="0" algn="just">
              <a:lnSpc>
                <a:spcPct val="108001"/>
              </a:lnSpc>
              <a:spcBef>
                <a:spcPts val="0"/>
              </a:spcBef>
              <a:spcAft>
                <a:spcPts val="0"/>
              </a:spcAft>
              <a:buNone/>
            </a:pPr>
            <a:r>
              <a:t/>
            </a:r>
            <a:endParaRPr b="0" i="0" sz="3337" u="none" cap="none" strike="noStrike">
              <a:solidFill>
                <a:srgbClr val="000000"/>
              </a:solidFill>
              <a:latin typeface="Poppins"/>
              <a:ea typeface="Poppins"/>
              <a:cs typeface="Poppins"/>
              <a:sym typeface="Poppins"/>
            </a:endParaRPr>
          </a:p>
          <a:p>
            <a:pPr indent="0" lvl="0" marL="0" marR="0" rtl="0" algn="just">
              <a:lnSpc>
                <a:spcPct val="108001"/>
              </a:lnSpc>
              <a:spcBef>
                <a:spcPts val="0"/>
              </a:spcBef>
              <a:spcAft>
                <a:spcPts val="0"/>
              </a:spcAft>
              <a:buNone/>
            </a:pPr>
            <a:r>
              <a:rPr b="0" i="0" lang="en-US" sz="3337" u="none" cap="none" strike="noStrike">
                <a:solidFill>
                  <a:srgbClr val="000000"/>
                </a:solidFill>
                <a:latin typeface="Poppins"/>
                <a:ea typeface="Poppins"/>
                <a:cs typeface="Poppins"/>
                <a:sym typeface="Poppins"/>
              </a:rPr>
              <a:t>•Dữ liệu từ data warehouse cung cấp cơ sở cho quyết định dựa trên dữ liệu chính xác và đáng tin cậy.</a:t>
            </a:r>
            <a:endParaRPr/>
          </a:p>
          <a:p>
            <a:pPr indent="0" lvl="0" marL="0" marR="0" rtl="0" algn="just">
              <a:lnSpc>
                <a:spcPct val="108001"/>
              </a:lnSpc>
              <a:spcBef>
                <a:spcPts val="0"/>
              </a:spcBef>
              <a:spcAft>
                <a:spcPts val="0"/>
              </a:spcAft>
              <a:buNone/>
            </a:pPr>
            <a:r>
              <a:t/>
            </a:r>
            <a:endParaRPr b="0" i="0" sz="3337" u="none" cap="none" strike="noStrike">
              <a:solidFill>
                <a:srgbClr val="000000"/>
              </a:solidFill>
              <a:latin typeface="Poppins"/>
              <a:ea typeface="Poppins"/>
              <a:cs typeface="Poppins"/>
              <a:sym typeface="Poppins"/>
            </a:endParaRPr>
          </a:p>
          <a:p>
            <a:pPr indent="0" lvl="0" marL="0" marR="0" rtl="0" algn="just">
              <a:lnSpc>
                <a:spcPct val="108001"/>
              </a:lnSpc>
              <a:spcBef>
                <a:spcPts val="0"/>
              </a:spcBef>
              <a:spcAft>
                <a:spcPts val="0"/>
              </a:spcAft>
              <a:buNone/>
            </a:pPr>
            <a:r>
              <a:rPr b="0" i="0" lang="en-US" sz="3337" u="none" cap="none" strike="noStrike">
                <a:solidFill>
                  <a:srgbClr val="000000"/>
                </a:solidFill>
                <a:latin typeface="Poppins"/>
                <a:ea typeface="Poppins"/>
                <a:cs typeface="Poppins"/>
                <a:sym typeface="Poppins"/>
              </a:rPr>
              <a:t>•Nắm bắt các cơ hội kinh doanh và đáp ứng nhu cầu của khách hàng một cách hiệu quả và linh hoạt.</a:t>
            </a:r>
            <a:endParaRPr/>
          </a:p>
          <a:p>
            <a:pPr indent="0" lvl="0" marL="0" marR="0" rtl="0" algn="just">
              <a:lnSpc>
                <a:spcPct val="108001"/>
              </a:lnSpc>
              <a:spcBef>
                <a:spcPts val="0"/>
              </a:spcBef>
              <a:spcAft>
                <a:spcPts val="0"/>
              </a:spcAft>
              <a:buNone/>
            </a:pPr>
            <a:r>
              <a:t/>
            </a:r>
            <a:endParaRPr b="0" i="0" sz="3337" u="none" cap="none" strike="noStrike">
              <a:solidFill>
                <a:srgbClr val="000000"/>
              </a:solidFill>
              <a:latin typeface="Poppins"/>
              <a:ea typeface="Poppins"/>
              <a:cs typeface="Poppins"/>
              <a:sym typeface="Poppins"/>
            </a:endParaRPr>
          </a:p>
        </p:txBody>
      </p:sp>
      <p:sp>
        <p:nvSpPr>
          <p:cNvPr id="608" name="Google Shape;608;p27"/>
          <p:cNvSpPr txBox="1"/>
          <p:nvPr/>
        </p:nvSpPr>
        <p:spPr>
          <a:xfrm>
            <a:off x="627251" y="50722"/>
            <a:ext cx="5268136" cy="1250952"/>
          </a:xfrm>
          <a:prstGeom prst="rect">
            <a:avLst/>
          </a:prstGeom>
          <a:noFill/>
          <a:ln>
            <a:noFill/>
          </a:ln>
        </p:spPr>
        <p:txBody>
          <a:bodyPr anchorCtr="0" anchor="t" bIns="0" lIns="0" spcFirstLastPara="1" rIns="0" wrap="square" tIns="0">
            <a:spAutoFit/>
          </a:bodyPr>
          <a:lstStyle/>
          <a:p>
            <a:pPr indent="0" lvl="0" marL="0" marR="0" rtl="0" algn="l">
              <a:lnSpc>
                <a:spcPct val="140005"/>
              </a:lnSpc>
              <a:spcBef>
                <a:spcPts val="0"/>
              </a:spcBef>
              <a:spcAft>
                <a:spcPts val="0"/>
              </a:spcAft>
              <a:buNone/>
            </a:pPr>
            <a:r>
              <a:rPr b="1" i="0" lang="en-US" sz="6999" u="none" cap="none" strike="noStrike">
                <a:solidFill>
                  <a:srgbClr val="306464"/>
                </a:solidFill>
                <a:latin typeface="Poppins"/>
                <a:ea typeface="Poppins"/>
                <a:cs typeface="Poppins"/>
                <a:sym typeface="Poppins"/>
              </a:rPr>
              <a:t>8. Kết Luận</a:t>
            </a:r>
            <a:endParaRPr/>
          </a:p>
        </p:txBody>
      </p:sp>
      <p:sp>
        <p:nvSpPr>
          <p:cNvPr id="609" name="Google Shape;609;p27"/>
          <p:cNvSpPr/>
          <p:nvPr/>
        </p:nvSpPr>
        <p:spPr>
          <a:xfrm flipH="1" rot="3912879">
            <a:off x="-6586989" y="5738280"/>
            <a:ext cx="10909314" cy="3709167"/>
          </a:xfrm>
          <a:custGeom>
            <a:rect b="b" l="l" r="r" t="t"/>
            <a:pathLst>
              <a:path extrusionOk="0" h="3709167" w="10909314">
                <a:moveTo>
                  <a:pt x="10909315" y="0"/>
                </a:moveTo>
                <a:lnTo>
                  <a:pt x="0" y="0"/>
                </a:lnTo>
                <a:lnTo>
                  <a:pt x="0" y="3709166"/>
                </a:lnTo>
                <a:lnTo>
                  <a:pt x="10909315" y="3709166"/>
                </a:lnTo>
                <a:lnTo>
                  <a:pt x="10909315" y="0"/>
                </a:lnTo>
                <a:close/>
              </a:path>
            </a:pathLst>
          </a:custGeom>
          <a:blipFill rotWithShape="1">
            <a:blip r:embed="rId4">
              <a:alphaModFix amt="77000"/>
            </a:blip>
            <a:stretch>
              <a:fillRect b="0" l="0" r="0" t="0"/>
            </a:stretch>
          </a:blipFill>
          <a:ln>
            <a:noFill/>
          </a:ln>
        </p:spPr>
      </p:sp>
      <p:sp>
        <p:nvSpPr>
          <p:cNvPr id="610" name="Google Shape;610;p27"/>
          <p:cNvSpPr txBox="1"/>
          <p:nvPr/>
        </p:nvSpPr>
        <p:spPr>
          <a:xfrm>
            <a:off x="0" y="9522378"/>
            <a:ext cx="4716306"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Phạm Thị Kim Danh</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28"/>
          <p:cNvSpPr/>
          <p:nvPr/>
        </p:nvSpPr>
        <p:spPr>
          <a:xfrm rot="-4721612">
            <a:off x="3638115" y="1896865"/>
            <a:ext cx="14314219" cy="4992084"/>
          </a:xfrm>
          <a:custGeom>
            <a:rect b="b" l="l" r="r" t="t"/>
            <a:pathLst>
              <a:path extrusionOk="0" h="4992084" w="14314219">
                <a:moveTo>
                  <a:pt x="0" y="0"/>
                </a:moveTo>
                <a:lnTo>
                  <a:pt x="14314219" y="0"/>
                </a:lnTo>
                <a:lnTo>
                  <a:pt x="14314219" y="4992084"/>
                </a:lnTo>
                <a:lnTo>
                  <a:pt x="0" y="4992084"/>
                </a:lnTo>
                <a:lnTo>
                  <a:pt x="0" y="0"/>
                </a:lnTo>
                <a:close/>
              </a:path>
            </a:pathLst>
          </a:custGeom>
          <a:blipFill rotWithShape="1">
            <a:blip r:embed="rId3">
              <a:alphaModFix/>
            </a:blip>
            <a:stretch>
              <a:fillRect b="0" l="0" r="0" t="0"/>
            </a:stretch>
          </a:blipFill>
          <a:ln>
            <a:noFill/>
          </a:ln>
        </p:spPr>
      </p:sp>
      <p:sp>
        <p:nvSpPr>
          <p:cNvPr id="616" name="Google Shape;616;p28"/>
          <p:cNvSpPr/>
          <p:nvPr/>
        </p:nvSpPr>
        <p:spPr>
          <a:xfrm>
            <a:off x="9680911" y="5"/>
            <a:ext cx="8986399" cy="10289262"/>
          </a:xfrm>
          <a:custGeom>
            <a:rect b="b" l="l" r="r" t="t"/>
            <a:pathLst>
              <a:path extrusionOk="0" h="24846662" w="21700490">
                <a:moveTo>
                  <a:pt x="9113774" y="0"/>
                </a:moveTo>
                <a:cubicBezTo>
                  <a:pt x="9113774" y="0"/>
                  <a:pt x="10028936" y="4543806"/>
                  <a:pt x="4926584" y="12121388"/>
                </a:cubicBezTo>
                <a:cubicBezTo>
                  <a:pt x="0" y="19437986"/>
                  <a:pt x="691769" y="24846662"/>
                  <a:pt x="691769" y="24846662"/>
                </a:cubicBezTo>
                <a:lnTo>
                  <a:pt x="21700490" y="24846662"/>
                </a:lnTo>
                <a:lnTo>
                  <a:pt x="21700490" y="0"/>
                </a:lnTo>
                <a:close/>
              </a:path>
            </a:pathLst>
          </a:custGeom>
          <a:blipFill rotWithShape="1">
            <a:blip r:embed="rId4">
              <a:alphaModFix/>
            </a:blip>
            <a:stretch>
              <a:fillRect b="0" l="-50126" r="-26986"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flipH="1" rot="-2967198">
            <a:off x="12833343" y="6024265"/>
            <a:ext cx="10909314" cy="3709167"/>
          </a:xfrm>
          <a:custGeom>
            <a:rect b="b" l="l" r="r" t="t"/>
            <a:pathLst>
              <a:path extrusionOk="0" h="3709167" w="10909314">
                <a:moveTo>
                  <a:pt x="10909314" y="0"/>
                </a:moveTo>
                <a:lnTo>
                  <a:pt x="0" y="0"/>
                </a:lnTo>
                <a:lnTo>
                  <a:pt x="0" y="3709167"/>
                </a:lnTo>
                <a:lnTo>
                  <a:pt x="10909314" y="3709167"/>
                </a:lnTo>
                <a:lnTo>
                  <a:pt x="10909314" y="0"/>
                </a:lnTo>
                <a:close/>
              </a:path>
            </a:pathLst>
          </a:custGeom>
          <a:blipFill rotWithShape="1">
            <a:blip r:embed="rId5">
              <a:alphaModFix amt="77000"/>
            </a:blip>
            <a:stretch>
              <a:fillRect b="0" l="0" r="0" t="0"/>
            </a:stretch>
          </a:blipFill>
          <a:ln>
            <a:noFill/>
          </a:ln>
        </p:spPr>
      </p:sp>
      <p:grpSp>
        <p:nvGrpSpPr>
          <p:cNvPr id="618" name="Google Shape;618;p28"/>
          <p:cNvGrpSpPr/>
          <p:nvPr/>
        </p:nvGrpSpPr>
        <p:grpSpPr>
          <a:xfrm>
            <a:off x="10165433" y="946396"/>
            <a:ext cx="857867" cy="857867"/>
            <a:chOff x="0" y="0"/>
            <a:chExt cx="812800" cy="812800"/>
          </a:xfrm>
        </p:grpSpPr>
        <p:sp>
          <p:nvSpPr>
            <p:cNvPr id="619" name="Google Shape;619;p2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21" name="Google Shape;621;p28"/>
          <p:cNvGrpSpPr/>
          <p:nvPr/>
        </p:nvGrpSpPr>
        <p:grpSpPr>
          <a:xfrm>
            <a:off x="9651318" y="2226096"/>
            <a:ext cx="604566" cy="604566"/>
            <a:chOff x="0" y="0"/>
            <a:chExt cx="812800" cy="812800"/>
          </a:xfrm>
        </p:grpSpPr>
        <p:sp>
          <p:nvSpPr>
            <p:cNvPr id="622" name="Google Shape;622;p2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24" name="Google Shape;624;p28"/>
          <p:cNvGrpSpPr/>
          <p:nvPr/>
        </p:nvGrpSpPr>
        <p:grpSpPr>
          <a:xfrm>
            <a:off x="10476408" y="681913"/>
            <a:ext cx="637633" cy="637633"/>
            <a:chOff x="0" y="0"/>
            <a:chExt cx="812800" cy="812800"/>
          </a:xfrm>
        </p:grpSpPr>
        <p:sp>
          <p:nvSpPr>
            <p:cNvPr id="625" name="Google Shape;625;p2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76200">
              <a:solidFill>
                <a:srgbClr val="FDB03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27" name="Google Shape;627;p28"/>
          <p:cNvSpPr/>
          <p:nvPr/>
        </p:nvSpPr>
        <p:spPr>
          <a:xfrm>
            <a:off x="1034729" y="1028700"/>
            <a:ext cx="943289" cy="944469"/>
          </a:xfrm>
          <a:custGeom>
            <a:rect b="b" l="l" r="r" t="t"/>
            <a:pathLst>
              <a:path extrusionOk="0" h="944469" w="943289">
                <a:moveTo>
                  <a:pt x="0" y="0"/>
                </a:moveTo>
                <a:lnTo>
                  <a:pt x="943289" y="0"/>
                </a:lnTo>
                <a:lnTo>
                  <a:pt x="943289" y="944469"/>
                </a:lnTo>
                <a:lnTo>
                  <a:pt x="0" y="944469"/>
                </a:lnTo>
                <a:lnTo>
                  <a:pt x="0" y="0"/>
                </a:lnTo>
                <a:close/>
              </a:path>
            </a:pathLst>
          </a:custGeom>
          <a:blipFill rotWithShape="1">
            <a:blip r:embed="rId6">
              <a:alphaModFix/>
            </a:blip>
            <a:stretch>
              <a:fillRect b="0" l="0" r="0" t="0"/>
            </a:stretch>
          </a:blipFill>
          <a:ln>
            <a:noFill/>
          </a:ln>
        </p:spPr>
      </p:sp>
      <p:sp>
        <p:nvSpPr>
          <p:cNvPr id="628" name="Google Shape;628;p28"/>
          <p:cNvSpPr/>
          <p:nvPr/>
        </p:nvSpPr>
        <p:spPr>
          <a:xfrm>
            <a:off x="1034729" y="8315011"/>
            <a:ext cx="943289" cy="943289"/>
          </a:xfrm>
          <a:custGeom>
            <a:rect b="b" l="l" r="r" t="t"/>
            <a:pathLst>
              <a:path extrusionOk="0" h="943289" w="943289">
                <a:moveTo>
                  <a:pt x="0" y="0"/>
                </a:moveTo>
                <a:lnTo>
                  <a:pt x="943289" y="0"/>
                </a:lnTo>
                <a:lnTo>
                  <a:pt x="943289" y="943289"/>
                </a:lnTo>
                <a:lnTo>
                  <a:pt x="0" y="943289"/>
                </a:lnTo>
                <a:lnTo>
                  <a:pt x="0" y="0"/>
                </a:lnTo>
                <a:close/>
              </a:path>
            </a:pathLst>
          </a:custGeom>
          <a:blipFill rotWithShape="1">
            <a:blip r:embed="rId7">
              <a:alphaModFix/>
            </a:blip>
            <a:stretch>
              <a:fillRect b="0" l="0" r="0" t="0"/>
            </a:stretch>
          </a:blipFill>
          <a:ln>
            <a:noFill/>
          </a:ln>
        </p:spPr>
      </p:sp>
      <p:sp>
        <p:nvSpPr>
          <p:cNvPr id="629" name="Google Shape;629;p28"/>
          <p:cNvSpPr txBox="1"/>
          <p:nvPr/>
        </p:nvSpPr>
        <p:spPr>
          <a:xfrm>
            <a:off x="2134435" y="8676882"/>
            <a:ext cx="3981019" cy="428100"/>
          </a:xfrm>
          <a:prstGeom prst="rect">
            <a:avLst/>
          </a:prstGeom>
          <a:noFill/>
          <a:ln>
            <a:noFill/>
          </a:ln>
        </p:spPr>
        <p:txBody>
          <a:bodyPr anchorCtr="0" anchor="t" bIns="0" lIns="0" spcFirstLastPara="1" rIns="0" wrap="square" tIns="0">
            <a:spAutoFit/>
          </a:bodyPr>
          <a:lstStyle/>
          <a:p>
            <a:pPr indent="0" lvl="0" marL="0" marR="0" rtl="0" algn="l">
              <a:lnSpc>
                <a:spcPct val="113985"/>
              </a:lnSpc>
              <a:spcBef>
                <a:spcPts val="0"/>
              </a:spcBef>
              <a:spcAft>
                <a:spcPts val="0"/>
              </a:spcAft>
              <a:buNone/>
            </a:pPr>
            <a:r>
              <a:rPr b="1" i="0" lang="en-US" sz="2803" u="none" cap="none" strike="noStrike">
                <a:solidFill>
                  <a:srgbClr val="000000"/>
                </a:solidFill>
                <a:latin typeface="Poppins SemiBold"/>
                <a:ea typeface="Poppins SemiBold"/>
                <a:cs typeface="Poppins SemiBold"/>
                <a:sym typeface="Poppins SemiBold"/>
              </a:rPr>
              <a:t>Nhóm 8</a:t>
            </a:r>
            <a:endParaRPr/>
          </a:p>
        </p:txBody>
      </p:sp>
      <p:sp>
        <p:nvSpPr>
          <p:cNvPr id="630" name="Google Shape;630;p28"/>
          <p:cNvSpPr txBox="1"/>
          <p:nvPr/>
        </p:nvSpPr>
        <p:spPr>
          <a:xfrm>
            <a:off x="2224619" y="1165367"/>
            <a:ext cx="5395382" cy="752780"/>
          </a:xfrm>
          <a:prstGeom prst="rect">
            <a:avLst/>
          </a:prstGeom>
          <a:noFill/>
          <a:ln>
            <a:noFill/>
          </a:ln>
        </p:spPr>
        <p:txBody>
          <a:bodyPr anchorCtr="0" anchor="t" bIns="0" lIns="0" spcFirstLastPara="1" rIns="0" wrap="square" tIns="0">
            <a:spAutoFit/>
          </a:bodyPr>
          <a:lstStyle/>
          <a:p>
            <a:pPr indent="0" lvl="0" marL="0" marR="0" rtl="0" algn="ctr">
              <a:lnSpc>
                <a:spcPct val="113976"/>
              </a:lnSpc>
              <a:spcBef>
                <a:spcPts val="0"/>
              </a:spcBef>
              <a:spcAft>
                <a:spcPts val="0"/>
              </a:spcAft>
              <a:buNone/>
            </a:pPr>
            <a:r>
              <a:rPr b="1" i="0" lang="en-US" sz="2540" u="none" cap="none" strike="noStrike">
                <a:solidFill>
                  <a:srgbClr val="000000"/>
                </a:solidFill>
                <a:latin typeface="Poppins"/>
                <a:ea typeface="Poppins"/>
                <a:cs typeface="Poppins"/>
                <a:sym typeface="Poppins"/>
              </a:rPr>
              <a:t>Phân tích dữ liệu bán hàng ở  nước Mỹ</a:t>
            </a:r>
            <a:endParaRPr b="1" i="0" sz="2540" u="none" cap="none" strike="noStrike">
              <a:solidFill>
                <a:srgbClr val="000000"/>
              </a:solidFill>
              <a:latin typeface="Poppins"/>
              <a:ea typeface="Poppins"/>
              <a:cs typeface="Poppins"/>
              <a:sym typeface="Poppins"/>
            </a:endParaRPr>
          </a:p>
        </p:txBody>
      </p:sp>
      <p:sp>
        <p:nvSpPr>
          <p:cNvPr id="631" name="Google Shape;631;p28"/>
          <p:cNvSpPr txBox="1"/>
          <p:nvPr/>
        </p:nvSpPr>
        <p:spPr>
          <a:xfrm>
            <a:off x="1034729" y="3875590"/>
            <a:ext cx="7538244" cy="1633786"/>
          </a:xfrm>
          <a:prstGeom prst="rect">
            <a:avLst/>
          </a:prstGeom>
          <a:noFill/>
          <a:ln>
            <a:noFill/>
          </a:ln>
        </p:spPr>
        <p:txBody>
          <a:bodyPr anchorCtr="0" anchor="t" bIns="0" lIns="0" spcFirstLastPara="1" rIns="0" wrap="square" tIns="0">
            <a:spAutoFit/>
          </a:bodyPr>
          <a:lstStyle/>
          <a:p>
            <a:pPr indent="0" lvl="0" marL="0" marR="0" rtl="0" algn="l">
              <a:lnSpc>
                <a:spcPct val="114004"/>
              </a:lnSpc>
              <a:spcBef>
                <a:spcPts val="0"/>
              </a:spcBef>
              <a:spcAft>
                <a:spcPts val="0"/>
              </a:spcAft>
              <a:buNone/>
            </a:pPr>
            <a:r>
              <a:rPr b="1" i="0" lang="en-US" sz="10518" u="none" cap="none" strike="noStrike">
                <a:solidFill>
                  <a:srgbClr val="0E8388"/>
                </a:solidFill>
                <a:latin typeface="Poppins"/>
                <a:ea typeface="Poppins"/>
                <a:cs typeface="Poppins"/>
                <a:sym typeface="Poppins"/>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3"/>
          <p:cNvSpPr/>
          <p:nvPr/>
        </p:nvSpPr>
        <p:spPr>
          <a:xfrm flipH="1" rot="4721273">
            <a:off x="-787401" y="2461757"/>
            <a:ext cx="14314219" cy="4992084"/>
          </a:xfrm>
          <a:custGeom>
            <a:rect b="b" l="l" r="r" t="t"/>
            <a:pathLst>
              <a:path extrusionOk="0" h="4992084" w="14314219">
                <a:moveTo>
                  <a:pt x="0" y="4992084"/>
                </a:moveTo>
                <a:lnTo>
                  <a:pt x="14314219" y="4992084"/>
                </a:lnTo>
                <a:lnTo>
                  <a:pt x="14314219" y="0"/>
                </a:lnTo>
                <a:lnTo>
                  <a:pt x="0" y="0"/>
                </a:lnTo>
                <a:lnTo>
                  <a:pt x="0" y="4992084"/>
                </a:lnTo>
                <a:close/>
              </a:path>
            </a:pathLst>
          </a:custGeom>
          <a:blipFill rotWithShape="1">
            <a:blip r:embed="rId3">
              <a:alphaModFix/>
            </a:blip>
            <a:stretch>
              <a:fillRect b="0" l="0" r="0" t="0"/>
            </a:stretch>
          </a:blipFill>
          <a:ln>
            <a:noFill/>
          </a:ln>
        </p:spPr>
      </p:sp>
      <p:grpSp>
        <p:nvGrpSpPr>
          <p:cNvPr id="126" name="Google Shape;126;p3"/>
          <p:cNvGrpSpPr/>
          <p:nvPr/>
        </p:nvGrpSpPr>
        <p:grpSpPr>
          <a:xfrm>
            <a:off x="5940775" y="946396"/>
            <a:ext cx="857867" cy="857867"/>
            <a:chOff x="0" y="0"/>
            <a:chExt cx="812800" cy="812800"/>
          </a:xfrm>
        </p:grpSpPr>
        <p:sp>
          <p:nvSpPr>
            <p:cNvPr id="127" name="Google Shape;127;p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29" name="Google Shape;129;p3"/>
          <p:cNvGrpSpPr/>
          <p:nvPr/>
        </p:nvGrpSpPr>
        <p:grpSpPr>
          <a:xfrm>
            <a:off x="6592862" y="2226096"/>
            <a:ext cx="604566" cy="604566"/>
            <a:chOff x="0" y="0"/>
            <a:chExt cx="812800" cy="812800"/>
          </a:xfrm>
        </p:grpSpPr>
        <p:sp>
          <p:nvSpPr>
            <p:cNvPr id="130" name="Google Shape;130;p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32" name="Google Shape;132;p3"/>
          <p:cNvGrpSpPr/>
          <p:nvPr/>
        </p:nvGrpSpPr>
        <p:grpSpPr>
          <a:xfrm>
            <a:off x="5825201" y="681913"/>
            <a:ext cx="637633" cy="637633"/>
            <a:chOff x="0" y="0"/>
            <a:chExt cx="812800" cy="812800"/>
          </a:xfrm>
        </p:grpSpPr>
        <p:sp>
          <p:nvSpPr>
            <p:cNvPr id="133" name="Google Shape;133;p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76200">
              <a:solidFill>
                <a:srgbClr val="FDB03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35" name="Google Shape;135;p3"/>
          <p:cNvSpPr/>
          <p:nvPr/>
        </p:nvSpPr>
        <p:spPr>
          <a:xfrm>
            <a:off x="-1972873" y="5"/>
            <a:ext cx="8713709" cy="10289262"/>
          </a:xfrm>
          <a:custGeom>
            <a:rect b="b" l="l" r="r" t="t"/>
            <a:pathLst>
              <a:path extrusionOk="0" h="24846662" w="21041995">
                <a:moveTo>
                  <a:pt x="0" y="0"/>
                </a:moveTo>
                <a:lnTo>
                  <a:pt x="0" y="24846662"/>
                </a:lnTo>
                <a:lnTo>
                  <a:pt x="21008848" y="24846662"/>
                </a:lnTo>
                <a:cubicBezTo>
                  <a:pt x="21008848" y="24846662"/>
                  <a:pt x="21040344" y="24600281"/>
                  <a:pt x="21041995" y="24141557"/>
                </a:cubicBezTo>
                <a:lnTo>
                  <a:pt x="21041995" y="24065103"/>
                </a:lnTo>
                <a:cubicBezTo>
                  <a:pt x="21035772" y="22316314"/>
                  <a:pt x="20592162" y="17791939"/>
                  <a:pt x="16774033" y="12121389"/>
                </a:cubicBezTo>
                <a:cubicBezTo>
                  <a:pt x="11671681" y="4543806"/>
                  <a:pt x="12586843" y="0"/>
                  <a:pt x="12586843" y="0"/>
                </a:cubicBezTo>
                <a:close/>
              </a:path>
            </a:pathLst>
          </a:custGeom>
          <a:blipFill rotWithShape="1">
            <a:blip r:embed="rId4">
              <a:alphaModFix/>
            </a:blip>
            <a:stretch>
              <a:fillRect b="0" l="-17355" r="-59704"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rot="2903702">
            <a:off x="-6099048" y="6299337"/>
            <a:ext cx="10909314" cy="3709167"/>
          </a:xfrm>
          <a:custGeom>
            <a:rect b="b" l="l" r="r" t="t"/>
            <a:pathLst>
              <a:path extrusionOk="0" h="3709167" w="10909314">
                <a:moveTo>
                  <a:pt x="0" y="0"/>
                </a:moveTo>
                <a:lnTo>
                  <a:pt x="10909314" y="0"/>
                </a:lnTo>
                <a:lnTo>
                  <a:pt x="10909314" y="3709167"/>
                </a:lnTo>
                <a:lnTo>
                  <a:pt x="0" y="3709167"/>
                </a:lnTo>
                <a:lnTo>
                  <a:pt x="0" y="0"/>
                </a:lnTo>
                <a:close/>
              </a:path>
            </a:pathLst>
          </a:custGeom>
          <a:blipFill rotWithShape="1">
            <a:blip r:embed="rId5">
              <a:alphaModFix amt="77000"/>
            </a:blip>
            <a:stretch>
              <a:fillRect b="0" l="0" r="0" t="0"/>
            </a:stretch>
          </a:blipFill>
          <a:ln>
            <a:noFill/>
          </a:ln>
        </p:spPr>
      </p:sp>
      <p:sp>
        <p:nvSpPr>
          <p:cNvPr id="137" name="Google Shape;137;p3"/>
          <p:cNvSpPr txBox="1"/>
          <p:nvPr/>
        </p:nvSpPr>
        <p:spPr>
          <a:xfrm>
            <a:off x="10221154" y="116509"/>
            <a:ext cx="5516925" cy="1111757"/>
          </a:xfrm>
          <a:prstGeom prst="rect">
            <a:avLst/>
          </a:prstGeom>
          <a:noFill/>
          <a:ln>
            <a:noFill/>
          </a:ln>
        </p:spPr>
        <p:txBody>
          <a:bodyPr anchorCtr="0" anchor="t" bIns="0" lIns="0" spcFirstLastPara="1" rIns="0" wrap="square" tIns="0">
            <a:spAutoFit/>
          </a:bodyPr>
          <a:lstStyle/>
          <a:p>
            <a:pPr indent="0" lvl="0" marL="0" marR="0" rtl="0" algn="ctr">
              <a:lnSpc>
                <a:spcPct val="113001"/>
              </a:lnSpc>
              <a:spcBef>
                <a:spcPts val="0"/>
              </a:spcBef>
              <a:spcAft>
                <a:spcPts val="0"/>
              </a:spcAft>
              <a:buNone/>
            </a:pPr>
            <a:r>
              <a:rPr b="1" i="0" lang="en-US" sz="7199" u="none" cap="none" strike="noStrike">
                <a:solidFill>
                  <a:srgbClr val="0E8388"/>
                </a:solidFill>
                <a:latin typeface="Poppins"/>
                <a:ea typeface="Poppins"/>
                <a:cs typeface="Poppins"/>
                <a:sym typeface="Poppins"/>
              </a:rPr>
              <a:t>NỘI DUNG</a:t>
            </a:r>
            <a:endParaRPr/>
          </a:p>
        </p:txBody>
      </p:sp>
      <p:sp>
        <p:nvSpPr>
          <p:cNvPr id="138" name="Google Shape;138;p3"/>
          <p:cNvSpPr/>
          <p:nvPr/>
        </p:nvSpPr>
        <p:spPr>
          <a:xfrm>
            <a:off x="10076985" y="1375329"/>
            <a:ext cx="1013482" cy="1013482"/>
          </a:xfrm>
          <a:custGeom>
            <a:rect b="b" l="l" r="r" t="t"/>
            <a:pathLst>
              <a:path extrusionOk="0" h="1013482" w="1013482">
                <a:moveTo>
                  <a:pt x="0" y="0"/>
                </a:moveTo>
                <a:lnTo>
                  <a:pt x="1013482" y="0"/>
                </a:lnTo>
                <a:lnTo>
                  <a:pt x="1013482" y="1013482"/>
                </a:lnTo>
                <a:lnTo>
                  <a:pt x="0" y="1013482"/>
                </a:lnTo>
                <a:lnTo>
                  <a:pt x="0" y="0"/>
                </a:lnTo>
                <a:close/>
              </a:path>
            </a:pathLst>
          </a:custGeom>
          <a:blipFill rotWithShape="1">
            <a:blip r:embed="rId6">
              <a:alphaModFix/>
            </a:blip>
            <a:stretch>
              <a:fillRect b="0" l="0" r="0" t="0"/>
            </a:stretch>
          </a:blipFill>
          <a:ln>
            <a:noFill/>
          </a:ln>
        </p:spPr>
      </p:sp>
      <p:sp>
        <p:nvSpPr>
          <p:cNvPr id="139" name="Google Shape;139;p3"/>
          <p:cNvSpPr/>
          <p:nvPr/>
        </p:nvSpPr>
        <p:spPr>
          <a:xfrm>
            <a:off x="10153418" y="1451761"/>
            <a:ext cx="860617" cy="860617"/>
          </a:xfrm>
          <a:custGeom>
            <a:rect b="b" l="l" r="r" t="t"/>
            <a:pathLst>
              <a:path extrusionOk="0" h="860617" w="860617">
                <a:moveTo>
                  <a:pt x="0" y="0"/>
                </a:moveTo>
                <a:lnTo>
                  <a:pt x="860617" y="0"/>
                </a:lnTo>
                <a:lnTo>
                  <a:pt x="860617" y="860617"/>
                </a:lnTo>
                <a:lnTo>
                  <a:pt x="0" y="860617"/>
                </a:lnTo>
                <a:lnTo>
                  <a:pt x="0" y="0"/>
                </a:lnTo>
                <a:close/>
              </a:path>
            </a:pathLst>
          </a:custGeom>
          <a:blipFill rotWithShape="1">
            <a:blip r:embed="rId7">
              <a:alphaModFix/>
            </a:blip>
            <a:stretch>
              <a:fillRect b="0" l="0" r="0" t="0"/>
            </a:stretch>
          </a:blipFill>
          <a:ln>
            <a:noFill/>
          </a:ln>
        </p:spPr>
      </p:sp>
      <p:sp>
        <p:nvSpPr>
          <p:cNvPr id="140" name="Google Shape;140;p3"/>
          <p:cNvSpPr/>
          <p:nvPr/>
        </p:nvSpPr>
        <p:spPr>
          <a:xfrm>
            <a:off x="10198041" y="1496385"/>
            <a:ext cx="771370" cy="771370"/>
          </a:xfrm>
          <a:custGeom>
            <a:rect b="b" l="l" r="r" t="t"/>
            <a:pathLst>
              <a:path extrusionOk="0" h="771370" w="771370">
                <a:moveTo>
                  <a:pt x="0" y="0"/>
                </a:moveTo>
                <a:lnTo>
                  <a:pt x="771370" y="0"/>
                </a:lnTo>
                <a:lnTo>
                  <a:pt x="771370" y="771370"/>
                </a:lnTo>
                <a:lnTo>
                  <a:pt x="0" y="771370"/>
                </a:lnTo>
                <a:lnTo>
                  <a:pt x="0" y="0"/>
                </a:lnTo>
                <a:close/>
              </a:path>
            </a:pathLst>
          </a:custGeom>
          <a:blipFill rotWithShape="1">
            <a:blip r:embed="rId8">
              <a:alphaModFix/>
            </a:blip>
            <a:stretch>
              <a:fillRect b="0" l="0" r="0" t="0"/>
            </a:stretch>
          </a:blipFill>
          <a:ln>
            <a:noFill/>
          </a:ln>
        </p:spPr>
      </p:sp>
      <p:sp>
        <p:nvSpPr>
          <p:cNvPr id="141" name="Google Shape;141;p3"/>
          <p:cNvSpPr txBox="1"/>
          <p:nvPr/>
        </p:nvSpPr>
        <p:spPr>
          <a:xfrm>
            <a:off x="11387130" y="1477335"/>
            <a:ext cx="4380867" cy="626110"/>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4000" u="none" cap="none" strike="noStrike">
                <a:solidFill>
                  <a:srgbClr val="000000"/>
                </a:solidFill>
                <a:latin typeface="Poppins"/>
                <a:ea typeface="Poppins"/>
                <a:cs typeface="Poppins"/>
                <a:sym typeface="Poppins"/>
              </a:rPr>
              <a:t>Superstore Data</a:t>
            </a:r>
            <a:endParaRPr/>
          </a:p>
        </p:txBody>
      </p:sp>
      <p:sp>
        <p:nvSpPr>
          <p:cNvPr id="142" name="Google Shape;142;p3"/>
          <p:cNvSpPr txBox="1"/>
          <p:nvPr/>
        </p:nvSpPr>
        <p:spPr>
          <a:xfrm>
            <a:off x="11387130" y="2702078"/>
            <a:ext cx="4380867" cy="626110"/>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4000" u="none" cap="none" strike="noStrike">
                <a:solidFill>
                  <a:srgbClr val="000000"/>
                </a:solidFill>
                <a:latin typeface="Poppins"/>
                <a:ea typeface="Poppins"/>
                <a:cs typeface="Poppins"/>
                <a:sym typeface="Poppins"/>
              </a:rPr>
              <a:t>ETL Project</a:t>
            </a:r>
            <a:endParaRPr/>
          </a:p>
        </p:txBody>
      </p:sp>
      <p:sp>
        <p:nvSpPr>
          <p:cNvPr id="143" name="Google Shape;143;p3"/>
          <p:cNvSpPr txBox="1"/>
          <p:nvPr/>
        </p:nvSpPr>
        <p:spPr>
          <a:xfrm>
            <a:off x="11387130" y="3843184"/>
            <a:ext cx="5452042" cy="626110"/>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4000" u="none" cap="none" strike="noStrike">
                <a:solidFill>
                  <a:srgbClr val="000000"/>
                </a:solidFill>
                <a:latin typeface="Poppins"/>
                <a:ea typeface="Poppins"/>
                <a:cs typeface="Poppins"/>
                <a:sym typeface="Poppins"/>
              </a:rPr>
              <a:t>Data File Script  Start</a:t>
            </a:r>
            <a:endParaRPr/>
          </a:p>
        </p:txBody>
      </p:sp>
      <p:sp>
        <p:nvSpPr>
          <p:cNvPr id="144" name="Google Shape;144;p3"/>
          <p:cNvSpPr txBox="1"/>
          <p:nvPr/>
        </p:nvSpPr>
        <p:spPr>
          <a:xfrm>
            <a:off x="11387130" y="4892024"/>
            <a:ext cx="4380867" cy="626110"/>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4000" u="none" cap="none" strike="noStrike">
                <a:solidFill>
                  <a:srgbClr val="000000"/>
                </a:solidFill>
                <a:latin typeface="Poppins"/>
                <a:ea typeface="Poppins"/>
                <a:cs typeface="Poppins"/>
                <a:sym typeface="Poppins"/>
              </a:rPr>
              <a:t>OLAP Project</a:t>
            </a:r>
            <a:endParaRPr/>
          </a:p>
        </p:txBody>
      </p:sp>
      <p:sp>
        <p:nvSpPr>
          <p:cNvPr id="145" name="Google Shape;145;p3"/>
          <p:cNvSpPr txBox="1"/>
          <p:nvPr/>
        </p:nvSpPr>
        <p:spPr>
          <a:xfrm>
            <a:off x="11387130" y="7229641"/>
            <a:ext cx="5452042" cy="626110"/>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4000" u="none" cap="none" strike="noStrike">
                <a:solidFill>
                  <a:srgbClr val="000000"/>
                </a:solidFill>
                <a:latin typeface="Poppins"/>
                <a:ea typeface="Poppins"/>
                <a:cs typeface="Poppins"/>
                <a:sym typeface="Poppins"/>
              </a:rPr>
              <a:t>MDX </a:t>
            </a:r>
            <a:endParaRPr/>
          </a:p>
        </p:txBody>
      </p:sp>
      <p:sp>
        <p:nvSpPr>
          <p:cNvPr id="146" name="Google Shape;146;p3"/>
          <p:cNvSpPr txBox="1"/>
          <p:nvPr/>
        </p:nvSpPr>
        <p:spPr>
          <a:xfrm>
            <a:off x="11387130" y="6103066"/>
            <a:ext cx="5872170" cy="626110"/>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4000" u="none" cap="none" strike="noStrike">
                <a:solidFill>
                  <a:srgbClr val="000000"/>
                </a:solidFill>
                <a:latin typeface="Poppins"/>
                <a:ea typeface="Poppins"/>
                <a:cs typeface="Poppins"/>
                <a:sym typeface="Poppins"/>
              </a:rPr>
              <a:t>Pivot Table</a:t>
            </a:r>
            <a:endParaRPr/>
          </a:p>
        </p:txBody>
      </p:sp>
      <p:sp>
        <p:nvSpPr>
          <p:cNvPr id="147" name="Google Shape;147;p3"/>
          <p:cNvSpPr txBox="1"/>
          <p:nvPr/>
        </p:nvSpPr>
        <p:spPr>
          <a:xfrm>
            <a:off x="9780322" y="1553786"/>
            <a:ext cx="1606808" cy="73025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999" u="none" cap="none" strike="noStrike">
                <a:solidFill>
                  <a:srgbClr val="0E8388"/>
                </a:solidFill>
                <a:latin typeface="Saira"/>
                <a:ea typeface="Saira"/>
                <a:cs typeface="Saira"/>
                <a:sym typeface="Saira"/>
              </a:rPr>
              <a:t>1</a:t>
            </a:r>
            <a:endParaRPr/>
          </a:p>
        </p:txBody>
      </p:sp>
      <p:sp>
        <p:nvSpPr>
          <p:cNvPr id="148" name="Google Shape;148;p3"/>
          <p:cNvSpPr/>
          <p:nvPr/>
        </p:nvSpPr>
        <p:spPr>
          <a:xfrm>
            <a:off x="10076985" y="2465011"/>
            <a:ext cx="1013482" cy="1013482"/>
          </a:xfrm>
          <a:custGeom>
            <a:rect b="b" l="l" r="r" t="t"/>
            <a:pathLst>
              <a:path extrusionOk="0" h="1013482" w="1013482">
                <a:moveTo>
                  <a:pt x="0" y="0"/>
                </a:moveTo>
                <a:lnTo>
                  <a:pt x="1013482" y="0"/>
                </a:lnTo>
                <a:lnTo>
                  <a:pt x="1013482" y="1013481"/>
                </a:lnTo>
                <a:lnTo>
                  <a:pt x="0" y="1013481"/>
                </a:lnTo>
                <a:lnTo>
                  <a:pt x="0" y="0"/>
                </a:lnTo>
                <a:close/>
              </a:path>
            </a:pathLst>
          </a:custGeom>
          <a:blipFill rotWithShape="1">
            <a:blip r:embed="rId6">
              <a:alphaModFix/>
            </a:blip>
            <a:stretch>
              <a:fillRect b="0" l="0" r="0" t="0"/>
            </a:stretch>
          </a:blipFill>
          <a:ln>
            <a:noFill/>
          </a:ln>
        </p:spPr>
      </p:sp>
      <p:sp>
        <p:nvSpPr>
          <p:cNvPr id="149" name="Google Shape;149;p3"/>
          <p:cNvSpPr/>
          <p:nvPr/>
        </p:nvSpPr>
        <p:spPr>
          <a:xfrm>
            <a:off x="10153418" y="2541443"/>
            <a:ext cx="860617" cy="860617"/>
          </a:xfrm>
          <a:custGeom>
            <a:rect b="b" l="l" r="r" t="t"/>
            <a:pathLst>
              <a:path extrusionOk="0" h="860617" w="860617">
                <a:moveTo>
                  <a:pt x="0" y="0"/>
                </a:moveTo>
                <a:lnTo>
                  <a:pt x="860617" y="0"/>
                </a:lnTo>
                <a:lnTo>
                  <a:pt x="860617" y="860617"/>
                </a:lnTo>
                <a:lnTo>
                  <a:pt x="0" y="860617"/>
                </a:lnTo>
                <a:lnTo>
                  <a:pt x="0" y="0"/>
                </a:lnTo>
                <a:close/>
              </a:path>
            </a:pathLst>
          </a:custGeom>
          <a:blipFill rotWithShape="1">
            <a:blip r:embed="rId7">
              <a:alphaModFix/>
            </a:blip>
            <a:stretch>
              <a:fillRect b="0" l="0" r="0" t="0"/>
            </a:stretch>
          </a:blipFill>
          <a:ln>
            <a:noFill/>
          </a:ln>
        </p:spPr>
      </p:sp>
      <p:sp>
        <p:nvSpPr>
          <p:cNvPr id="150" name="Google Shape;150;p3"/>
          <p:cNvSpPr/>
          <p:nvPr/>
        </p:nvSpPr>
        <p:spPr>
          <a:xfrm>
            <a:off x="10198041" y="2586066"/>
            <a:ext cx="771370" cy="771370"/>
          </a:xfrm>
          <a:custGeom>
            <a:rect b="b" l="l" r="r" t="t"/>
            <a:pathLst>
              <a:path extrusionOk="0" h="771370" w="771370">
                <a:moveTo>
                  <a:pt x="0" y="0"/>
                </a:moveTo>
                <a:lnTo>
                  <a:pt x="771370" y="0"/>
                </a:lnTo>
                <a:lnTo>
                  <a:pt x="771370" y="771370"/>
                </a:lnTo>
                <a:lnTo>
                  <a:pt x="0" y="771370"/>
                </a:lnTo>
                <a:lnTo>
                  <a:pt x="0" y="0"/>
                </a:lnTo>
                <a:close/>
              </a:path>
            </a:pathLst>
          </a:custGeom>
          <a:blipFill rotWithShape="1">
            <a:blip r:embed="rId8">
              <a:alphaModFix/>
            </a:blip>
            <a:stretch>
              <a:fillRect b="0" l="0" r="0" t="0"/>
            </a:stretch>
          </a:blipFill>
          <a:ln>
            <a:noFill/>
          </a:ln>
        </p:spPr>
      </p:sp>
      <p:sp>
        <p:nvSpPr>
          <p:cNvPr id="151" name="Google Shape;151;p3"/>
          <p:cNvSpPr txBox="1"/>
          <p:nvPr/>
        </p:nvSpPr>
        <p:spPr>
          <a:xfrm>
            <a:off x="9780322" y="2643468"/>
            <a:ext cx="1606808" cy="73025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999" u="none" cap="none" strike="noStrike">
                <a:solidFill>
                  <a:srgbClr val="0E8388"/>
                </a:solidFill>
                <a:latin typeface="Saira"/>
                <a:ea typeface="Saira"/>
                <a:cs typeface="Saira"/>
                <a:sym typeface="Saira"/>
              </a:rPr>
              <a:t>2</a:t>
            </a:r>
            <a:endParaRPr/>
          </a:p>
        </p:txBody>
      </p:sp>
      <p:sp>
        <p:nvSpPr>
          <p:cNvPr id="152" name="Google Shape;152;p3"/>
          <p:cNvSpPr/>
          <p:nvPr/>
        </p:nvSpPr>
        <p:spPr>
          <a:xfrm>
            <a:off x="10076985" y="3611842"/>
            <a:ext cx="1013482" cy="1013482"/>
          </a:xfrm>
          <a:custGeom>
            <a:rect b="b" l="l" r="r" t="t"/>
            <a:pathLst>
              <a:path extrusionOk="0" h="1013482" w="1013482">
                <a:moveTo>
                  <a:pt x="0" y="0"/>
                </a:moveTo>
                <a:lnTo>
                  <a:pt x="1013482" y="0"/>
                </a:lnTo>
                <a:lnTo>
                  <a:pt x="1013482" y="1013482"/>
                </a:lnTo>
                <a:lnTo>
                  <a:pt x="0" y="1013482"/>
                </a:lnTo>
                <a:lnTo>
                  <a:pt x="0" y="0"/>
                </a:lnTo>
                <a:close/>
              </a:path>
            </a:pathLst>
          </a:custGeom>
          <a:blipFill rotWithShape="1">
            <a:blip r:embed="rId6">
              <a:alphaModFix/>
            </a:blip>
            <a:stretch>
              <a:fillRect b="0" l="0" r="0" t="0"/>
            </a:stretch>
          </a:blipFill>
          <a:ln>
            <a:noFill/>
          </a:ln>
        </p:spPr>
      </p:sp>
      <p:sp>
        <p:nvSpPr>
          <p:cNvPr id="153" name="Google Shape;153;p3"/>
          <p:cNvSpPr/>
          <p:nvPr/>
        </p:nvSpPr>
        <p:spPr>
          <a:xfrm>
            <a:off x="10153418" y="3688274"/>
            <a:ext cx="860617" cy="860617"/>
          </a:xfrm>
          <a:custGeom>
            <a:rect b="b" l="l" r="r" t="t"/>
            <a:pathLst>
              <a:path extrusionOk="0" h="860617" w="860617">
                <a:moveTo>
                  <a:pt x="0" y="0"/>
                </a:moveTo>
                <a:lnTo>
                  <a:pt x="860617" y="0"/>
                </a:lnTo>
                <a:lnTo>
                  <a:pt x="860617" y="860618"/>
                </a:lnTo>
                <a:lnTo>
                  <a:pt x="0" y="860618"/>
                </a:lnTo>
                <a:lnTo>
                  <a:pt x="0" y="0"/>
                </a:lnTo>
                <a:close/>
              </a:path>
            </a:pathLst>
          </a:custGeom>
          <a:blipFill rotWithShape="1">
            <a:blip r:embed="rId7">
              <a:alphaModFix/>
            </a:blip>
            <a:stretch>
              <a:fillRect b="0" l="0" r="0" t="0"/>
            </a:stretch>
          </a:blipFill>
          <a:ln>
            <a:noFill/>
          </a:ln>
        </p:spPr>
      </p:sp>
      <p:sp>
        <p:nvSpPr>
          <p:cNvPr id="154" name="Google Shape;154;p3"/>
          <p:cNvSpPr/>
          <p:nvPr/>
        </p:nvSpPr>
        <p:spPr>
          <a:xfrm>
            <a:off x="10198041" y="3732898"/>
            <a:ext cx="771370" cy="771370"/>
          </a:xfrm>
          <a:custGeom>
            <a:rect b="b" l="l" r="r" t="t"/>
            <a:pathLst>
              <a:path extrusionOk="0" h="771370" w="771370">
                <a:moveTo>
                  <a:pt x="0" y="0"/>
                </a:moveTo>
                <a:lnTo>
                  <a:pt x="771370" y="0"/>
                </a:lnTo>
                <a:lnTo>
                  <a:pt x="771370" y="771370"/>
                </a:lnTo>
                <a:lnTo>
                  <a:pt x="0" y="771370"/>
                </a:lnTo>
                <a:lnTo>
                  <a:pt x="0" y="0"/>
                </a:lnTo>
                <a:close/>
              </a:path>
            </a:pathLst>
          </a:custGeom>
          <a:blipFill rotWithShape="1">
            <a:blip r:embed="rId8">
              <a:alphaModFix/>
            </a:blip>
            <a:stretch>
              <a:fillRect b="0" l="0" r="0" t="0"/>
            </a:stretch>
          </a:blipFill>
          <a:ln>
            <a:noFill/>
          </a:ln>
        </p:spPr>
      </p:sp>
      <p:sp>
        <p:nvSpPr>
          <p:cNvPr id="155" name="Google Shape;155;p3"/>
          <p:cNvSpPr txBox="1"/>
          <p:nvPr/>
        </p:nvSpPr>
        <p:spPr>
          <a:xfrm>
            <a:off x="9780322" y="3790299"/>
            <a:ext cx="1606808" cy="73025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999" u="none" cap="none" strike="noStrike">
                <a:solidFill>
                  <a:srgbClr val="0E8388"/>
                </a:solidFill>
                <a:latin typeface="Saira"/>
                <a:ea typeface="Saira"/>
                <a:cs typeface="Saira"/>
                <a:sym typeface="Saira"/>
              </a:rPr>
              <a:t>3</a:t>
            </a:r>
            <a:endParaRPr/>
          </a:p>
        </p:txBody>
      </p:sp>
      <p:sp>
        <p:nvSpPr>
          <p:cNvPr id="156" name="Google Shape;156;p3"/>
          <p:cNvSpPr/>
          <p:nvPr/>
        </p:nvSpPr>
        <p:spPr>
          <a:xfrm>
            <a:off x="10076985" y="4747223"/>
            <a:ext cx="1013482" cy="1013482"/>
          </a:xfrm>
          <a:custGeom>
            <a:rect b="b" l="l" r="r" t="t"/>
            <a:pathLst>
              <a:path extrusionOk="0" h="1013482" w="1013482">
                <a:moveTo>
                  <a:pt x="0" y="0"/>
                </a:moveTo>
                <a:lnTo>
                  <a:pt x="1013482" y="0"/>
                </a:lnTo>
                <a:lnTo>
                  <a:pt x="1013482" y="1013482"/>
                </a:lnTo>
                <a:lnTo>
                  <a:pt x="0" y="1013482"/>
                </a:lnTo>
                <a:lnTo>
                  <a:pt x="0" y="0"/>
                </a:lnTo>
                <a:close/>
              </a:path>
            </a:pathLst>
          </a:custGeom>
          <a:blipFill rotWithShape="1">
            <a:blip r:embed="rId6">
              <a:alphaModFix/>
            </a:blip>
            <a:stretch>
              <a:fillRect b="0" l="0" r="0" t="0"/>
            </a:stretch>
          </a:blipFill>
          <a:ln>
            <a:noFill/>
          </a:ln>
        </p:spPr>
      </p:sp>
      <p:sp>
        <p:nvSpPr>
          <p:cNvPr id="157" name="Google Shape;157;p3"/>
          <p:cNvSpPr/>
          <p:nvPr/>
        </p:nvSpPr>
        <p:spPr>
          <a:xfrm>
            <a:off x="10153418" y="4823655"/>
            <a:ext cx="860617" cy="860617"/>
          </a:xfrm>
          <a:custGeom>
            <a:rect b="b" l="l" r="r" t="t"/>
            <a:pathLst>
              <a:path extrusionOk="0" h="860617" w="860617">
                <a:moveTo>
                  <a:pt x="0" y="0"/>
                </a:moveTo>
                <a:lnTo>
                  <a:pt x="860617" y="0"/>
                </a:lnTo>
                <a:lnTo>
                  <a:pt x="860617" y="860617"/>
                </a:lnTo>
                <a:lnTo>
                  <a:pt x="0" y="860617"/>
                </a:lnTo>
                <a:lnTo>
                  <a:pt x="0" y="0"/>
                </a:lnTo>
                <a:close/>
              </a:path>
            </a:pathLst>
          </a:custGeom>
          <a:blipFill rotWithShape="1">
            <a:blip r:embed="rId7">
              <a:alphaModFix/>
            </a:blip>
            <a:stretch>
              <a:fillRect b="0" l="0" r="0" t="0"/>
            </a:stretch>
          </a:blipFill>
          <a:ln>
            <a:noFill/>
          </a:ln>
        </p:spPr>
      </p:sp>
      <p:sp>
        <p:nvSpPr>
          <p:cNvPr id="158" name="Google Shape;158;p3"/>
          <p:cNvSpPr/>
          <p:nvPr/>
        </p:nvSpPr>
        <p:spPr>
          <a:xfrm>
            <a:off x="10198041" y="4868279"/>
            <a:ext cx="771370" cy="771370"/>
          </a:xfrm>
          <a:custGeom>
            <a:rect b="b" l="l" r="r" t="t"/>
            <a:pathLst>
              <a:path extrusionOk="0" h="771370" w="771370">
                <a:moveTo>
                  <a:pt x="0" y="0"/>
                </a:moveTo>
                <a:lnTo>
                  <a:pt x="771370" y="0"/>
                </a:lnTo>
                <a:lnTo>
                  <a:pt x="771370" y="771370"/>
                </a:lnTo>
                <a:lnTo>
                  <a:pt x="0" y="771370"/>
                </a:lnTo>
                <a:lnTo>
                  <a:pt x="0" y="0"/>
                </a:lnTo>
                <a:close/>
              </a:path>
            </a:pathLst>
          </a:custGeom>
          <a:blipFill rotWithShape="1">
            <a:blip r:embed="rId8">
              <a:alphaModFix/>
            </a:blip>
            <a:stretch>
              <a:fillRect b="0" l="0" r="0" t="0"/>
            </a:stretch>
          </a:blipFill>
          <a:ln>
            <a:noFill/>
          </a:ln>
        </p:spPr>
      </p:sp>
      <p:sp>
        <p:nvSpPr>
          <p:cNvPr id="159" name="Google Shape;159;p3"/>
          <p:cNvSpPr txBox="1"/>
          <p:nvPr/>
        </p:nvSpPr>
        <p:spPr>
          <a:xfrm>
            <a:off x="9780322" y="4925680"/>
            <a:ext cx="1606808" cy="73025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999" u="none" cap="none" strike="noStrike">
                <a:solidFill>
                  <a:srgbClr val="0E8388"/>
                </a:solidFill>
                <a:latin typeface="Saira"/>
                <a:ea typeface="Saira"/>
                <a:cs typeface="Saira"/>
                <a:sym typeface="Saira"/>
              </a:rPr>
              <a:t>4</a:t>
            </a:r>
            <a:endParaRPr/>
          </a:p>
        </p:txBody>
      </p:sp>
      <p:sp>
        <p:nvSpPr>
          <p:cNvPr id="160" name="Google Shape;160;p3"/>
          <p:cNvSpPr/>
          <p:nvPr/>
        </p:nvSpPr>
        <p:spPr>
          <a:xfrm>
            <a:off x="10076985" y="5879598"/>
            <a:ext cx="1013482" cy="1013482"/>
          </a:xfrm>
          <a:custGeom>
            <a:rect b="b" l="l" r="r" t="t"/>
            <a:pathLst>
              <a:path extrusionOk="0" h="1013482" w="1013482">
                <a:moveTo>
                  <a:pt x="0" y="0"/>
                </a:moveTo>
                <a:lnTo>
                  <a:pt x="1013482" y="0"/>
                </a:lnTo>
                <a:lnTo>
                  <a:pt x="1013482" y="1013482"/>
                </a:lnTo>
                <a:lnTo>
                  <a:pt x="0" y="1013482"/>
                </a:lnTo>
                <a:lnTo>
                  <a:pt x="0" y="0"/>
                </a:lnTo>
                <a:close/>
              </a:path>
            </a:pathLst>
          </a:custGeom>
          <a:blipFill rotWithShape="1">
            <a:blip r:embed="rId6">
              <a:alphaModFix/>
            </a:blip>
            <a:stretch>
              <a:fillRect b="0" l="0" r="0" t="0"/>
            </a:stretch>
          </a:blipFill>
          <a:ln>
            <a:noFill/>
          </a:ln>
        </p:spPr>
      </p:sp>
      <p:sp>
        <p:nvSpPr>
          <p:cNvPr id="161" name="Google Shape;161;p3"/>
          <p:cNvSpPr/>
          <p:nvPr/>
        </p:nvSpPr>
        <p:spPr>
          <a:xfrm>
            <a:off x="10153418" y="5956031"/>
            <a:ext cx="860617" cy="860617"/>
          </a:xfrm>
          <a:custGeom>
            <a:rect b="b" l="l" r="r" t="t"/>
            <a:pathLst>
              <a:path extrusionOk="0" h="860617" w="860617">
                <a:moveTo>
                  <a:pt x="0" y="0"/>
                </a:moveTo>
                <a:lnTo>
                  <a:pt x="860617" y="0"/>
                </a:lnTo>
                <a:lnTo>
                  <a:pt x="860617" y="860617"/>
                </a:lnTo>
                <a:lnTo>
                  <a:pt x="0" y="860617"/>
                </a:lnTo>
                <a:lnTo>
                  <a:pt x="0" y="0"/>
                </a:lnTo>
                <a:close/>
              </a:path>
            </a:pathLst>
          </a:custGeom>
          <a:blipFill rotWithShape="1">
            <a:blip r:embed="rId7">
              <a:alphaModFix/>
            </a:blip>
            <a:stretch>
              <a:fillRect b="0" l="0" r="0" t="0"/>
            </a:stretch>
          </a:blipFill>
          <a:ln>
            <a:noFill/>
          </a:ln>
        </p:spPr>
      </p:sp>
      <p:sp>
        <p:nvSpPr>
          <p:cNvPr id="162" name="Google Shape;162;p3"/>
          <p:cNvSpPr/>
          <p:nvPr/>
        </p:nvSpPr>
        <p:spPr>
          <a:xfrm>
            <a:off x="10198041" y="6000654"/>
            <a:ext cx="771370" cy="771370"/>
          </a:xfrm>
          <a:custGeom>
            <a:rect b="b" l="l" r="r" t="t"/>
            <a:pathLst>
              <a:path extrusionOk="0" h="771370" w="771370">
                <a:moveTo>
                  <a:pt x="0" y="0"/>
                </a:moveTo>
                <a:lnTo>
                  <a:pt x="771370" y="0"/>
                </a:lnTo>
                <a:lnTo>
                  <a:pt x="771370" y="771370"/>
                </a:lnTo>
                <a:lnTo>
                  <a:pt x="0" y="771370"/>
                </a:lnTo>
                <a:lnTo>
                  <a:pt x="0" y="0"/>
                </a:lnTo>
                <a:close/>
              </a:path>
            </a:pathLst>
          </a:custGeom>
          <a:blipFill rotWithShape="1">
            <a:blip r:embed="rId8">
              <a:alphaModFix/>
            </a:blip>
            <a:stretch>
              <a:fillRect b="0" l="0" r="0" t="0"/>
            </a:stretch>
          </a:blipFill>
          <a:ln>
            <a:noFill/>
          </a:ln>
        </p:spPr>
      </p:sp>
      <p:sp>
        <p:nvSpPr>
          <p:cNvPr id="163" name="Google Shape;163;p3"/>
          <p:cNvSpPr txBox="1"/>
          <p:nvPr/>
        </p:nvSpPr>
        <p:spPr>
          <a:xfrm>
            <a:off x="9780322" y="6058055"/>
            <a:ext cx="1606808" cy="73025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999" u="none" cap="none" strike="noStrike">
                <a:solidFill>
                  <a:srgbClr val="0E8388"/>
                </a:solidFill>
                <a:latin typeface="Saira"/>
                <a:ea typeface="Saira"/>
                <a:cs typeface="Saira"/>
                <a:sym typeface="Saira"/>
              </a:rPr>
              <a:t>5</a:t>
            </a:r>
            <a:endParaRPr/>
          </a:p>
        </p:txBody>
      </p:sp>
      <p:sp>
        <p:nvSpPr>
          <p:cNvPr id="164" name="Google Shape;164;p3"/>
          <p:cNvSpPr/>
          <p:nvPr/>
        </p:nvSpPr>
        <p:spPr>
          <a:xfrm>
            <a:off x="10076985" y="7045480"/>
            <a:ext cx="1013482" cy="1013482"/>
          </a:xfrm>
          <a:custGeom>
            <a:rect b="b" l="l" r="r" t="t"/>
            <a:pathLst>
              <a:path extrusionOk="0" h="1013482" w="1013482">
                <a:moveTo>
                  <a:pt x="0" y="0"/>
                </a:moveTo>
                <a:lnTo>
                  <a:pt x="1013482" y="0"/>
                </a:lnTo>
                <a:lnTo>
                  <a:pt x="1013482" y="1013482"/>
                </a:lnTo>
                <a:lnTo>
                  <a:pt x="0" y="1013482"/>
                </a:lnTo>
                <a:lnTo>
                  <a:pt x="0" y="0"/>
                </a:lnTo>
                <a:close/>
              </a:path>
            </a:pathLst>
          </a:custGeom>
          <a:blipFill rotWithShape="1">
            <a:blip r:embed="rId6">
              <a:alphaModFix/>
            </a:blip>
            <a:stretch>
              <a:fillRect b="0" l="0" r="0" t="0"/>
            </a:stretch>
          </a:blipFill>
          <a:ln>
            <a:noFill/>
          </a:ln>
        </p:spPr>
      </p:sp>
      <p:sp>
        <p:nvSpPr>
          <p:cNvPr id="165" name="Google Shape;165;p3"/>
          <p:cNvSpPr/>
          <p:nvPr/>
        </p:nvSpPr>
        <p:spPr>
          <a:xfrm>
            <a:off x="10153418" y="7121912"/>
            <a:ext cx="860617" cy="860617"/>
          </a:xfrm>
          <a:custGeom>
            <a:rect b="b" l="l" r="r" t="t"/>
            <a:pathLst>
              <a:path extrusionOk="0" h="860617" w="860617">
                <a:moveTo>
                  <a:pt x="0" y="0"/>
                </a:moveTo>
                <a:lnTo>
                  <a:pt x="860617" y="0"/>
                </a:lnTo>
                <a:lnTo>
                  <a:pt x="860617" y="860617"/>
                </a:lnTo>
                <a:lnTo>
                  <a:pt x="0" y="860617"/>
                </a:lnTo>
                <a:lnTo>
                  <a:pt x="0" y="0"/>
                </a:lnTo>
                <a:close/>
              </a:path>
            </a:pathLst>
          </a:custGeom>
          <a:blipFill rotWithShape="1">
            <a:blip r:embed="rId7">
              <a:alphaModFix/>
            </a:blip>
            <a:stretch>
              <a:fillRect b="0" l="0" r="0" t="0"/>
            </a:stretch>
          </a:blipFill>
          <a:ln>
            <a:noFill/>
          </a:ln>
        </p:spPr>
      </p:sp>
      <p:sp>
        <p:nvSpPr>
          <p:cNvPr id="166" name="Google Shape;166;p3"/>
          <p:cNvSpPr/>
          <p:nvPr/>
        </p:nvSpPr>
        <p:spPr>
          <a:xfrm>
            <a:off x="10198041" y="7166536"/>
            <a:ext cx="771370" cy="771370"/>
          </a:xfrm>
          <a:custGeom>
            <a:rect b="b" l="l" r="r" t="t"/>
            <a:pathLst>
              <a:path extrusionOk="0" h="771370" w="771370">
                <a:moveTo>
                  <a:pt x="0" y="0"/>
                </a:moveTo>
                <a:lnTo>
                  <a:pt x="771370" y="0"/>
                </a:lnTo>
                <a:lnTo>
                  <a:pt x="771370" y="771370"/>
                </a:lnTo>
                <a:lnTo>
                  <a:pt x="0" y="771370"/>
                </a:lnTo>
                <a:lnTo>
                  <a:pt x="0" y="0"/>
                </a:lnTo>
                <a:close/>
              </a:path>
            </a:pathLst>
          </a:custGeom>
          <a:blipFill rotWithShape="1">
            <a:blip r:embed="rId8">
              <a:alphaModFix/>
            </a:blip>
            <a:stretch>
              <a:fillRect b="0" l="0" r="0" t="0"/>
            </a:stretch>
          </a:blipFill>
          <a:ln>
            <a:noFill/>
          </a:ln>
        </p:spPr>
      </p:sp>
      <p:sp>
        <p:nvSpPr>
          <p:cNvPr id="167" name="Google Shape;167;p3"/>
          <p:cNvSpPr txBox="1"/>
          <p:nvPr/>
        </p:nvSpPr>
        <p:spPr>
          <a:xfrm>
            <a:off x="9780322" y="7223937"/>
            <a:ext cx="1606808" cy="73025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999" u="none" cap="none" strike="noStrike">
                <a:solidFill>
                  <a:srgbClr val="0E8388"/>
                </a:solidFill>
                <a:latin typeface="Saira"/>
                <a:ea typeface="Saira"/>
                <a:cs typeface="Saira"/>
                <a:sym typeface="Saira"/>
              </a:rPr>
              <a:t>6</a:t>
            </a:r>
            <a:endParaRPr/>
          </a:p>
        </p:txBody>
      </p:sp>
      <p:sp>
        <p:nvSpPr>
          <p:cNvPr id="168" name="Google Shape;168;p3"/>
          <p:cNvSpPr/>
          <p:nvPr/>
        </p:nvSpPr>
        <p:spPr>
          <a:xfrm>
            <a:off x="10076985" y="8192312"/>
            <a:ext cx="1013482" cy="1013482"/>
          </a:xfrm>
          <a:custGeom>
            <a:rect b="b" l="l" r="r" t="t"/>
            <a:pathLst>
              <a:path extrusionOk="0" h="1013482" w="1013482">
                <a:moveTo>
                  <a:pt x="0" y="0"/>
                </a:moveTo>
                <a:lnTo>
                  <a:pt x="1013482" y="0"/>
                </a:lnTo>
                <a:lnTo>
                  <a:pt x="1013482" y="1013481"/>
                </a:lnTo>
                <a:lnTo>
                  <a:pt x="0" y="1013481"/>
                </a:lnTo>
                <a:lnTo>
                  <a:pt x="0" y="0"/>
                </a:lnTo>
                <a:close/>
              </a:path>
            </a:pathLst>
          </a:custGeom>
          <a:blipFill rotWithShape="1">
            <a:blip r:embed="rId6">
              <a:alphaModFix/>
            </a:blip>
            <a:stretch>
              <a:fillRect b="0" l="0" r="0" t="0"/>
            </a:stretch>
          </a:blipFill>
          <a:ln>
            <a:noFill/>
          </a:ln>
        </p:spPr>
      </p:sp>
      <p:sp>
        <p:nvSpPr>
          <p:cNvPr id="169" name="Google Shape;169;p3"/>
          <p:cNvSpPr/>
          <p:nvPr/>
        </p:nvSpPr>
        <p:spPr>
          <a:xfrm>
            <a:off x="10153418" y="8268744"/>
            <a:ext cx="860617" cy="860617"/>
          </a:xfrm>
          <a:custGeom>
            <a:rect b="b" l="l" r="r" t="t"/>
            <a:pathLst>
              <a:path extrusionOk="0" h="860617" w="860617">
                <a:moveTo>
                  <a:pt x="0" y="0"/>
                </a:moveTo>
                <a:lnTo>
                  <a:pt x="860617" y="0"/>
                </a:lnTo>
                <a:lnTo>
                  <a:pt x="860617" y="860617"/>
                </a:lnTo>
                <a:lnTo>
                  <a:pt x="0" y="860617"/>
                </a:lnTo>
                <a:lnTo>
                  <a:pt x="0" y="0"/>
                </a:lnTo>
                <a:close/>
              </a:path>
            </a:pathLst>
          </a:custGeom>
          <a:blipFill rotWithShape="1">
            <a:blip r:embed="rId7">
              <a:alphaModFix/>
            </a:blip>
            <a:stretch>
              <a:fillRect b="0" l="0" r="0" t="0"/>
            </a:stretch>
          </a:blipFill>
          <a:ln>
            <a:noFill/>
          </a:ln>
        </p:spPr>
      </p:sp>
      <p:sp>
        <p:nvSpPr>
          <p:cNvPr id="170" name="Google Shape;170;p3"/>
          <p:cNvSpPr/>
          <p:nvPr/>
        </p:nvSpPr>
        <p:spPr>
          <a:xfrm>
            <a:off x="10198041" y="8313367"/>
            <a:ext cx="771370" cy="771370"/>
          </a:xfrm>
          <a:custGeom>
            <a:rect b="b" l="l" r="r" t="t"/>
            <a:pathLst>
              <a:path extrusionOk="0" h="771370" w="771370">
                <a:moveTo>
                  <a:pt x="0" y="0"/>
                </a:moveTo>
                <a:lnTo>
                  <a:pt x="771370" y="0"/>
                </a:lnTo>
                <a:lnTo>
                  <a:pt x="771370" y="771370"/>
                </a:lnTo>
                <a:lnTo>
                  <a:pt x="0" y="771370"/>
                </a:lnTo>
                <a:lnTo>
                  <a:pt x="0" y="0"/>
                </a:lnTo>
                <a:close/>
              </a:path>
            </a:pathLst>
          </a:custGeom>
          <a:blipFill rotWithShape="1">
            <a:blip r:embed="rId8">
              <a:alphaModFix/>
            </a:blip>
            <a:stretch>
              <a:fillRect b="0" l="0" r="0" t="0"/>
            </a:stretch>
          </a:blipFill>
          <a:ln>
            <a:noFill/>
          </a:ln>
        </p:spPr>
      </p:sp>
      <p:sp>
        <p:nvSpPr>
          <p:cNvPr id="171" name="Google Shape;171;p3"/>
          <p:cNvSpPr txBox="1"/>
          <p:nvPr/>
        </p:nvSpPr>
        <p:spPr>
          <a:xfrm>
            <a:off x="9780322" y="8370769"/>
            <a:ext cx="1606808" cy="73025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999" u="none" cap="none" strike="noStrike">
                <a:solidFill>
                  <a:srgbClr val="0E8388"/>
                </a:solidFill>
                <a:latin typeface="Saira"/>
                <a:ea typeface="Saira"/>
                <a:cs typeface="Saira"/>
                <a:sym typeface="Saira"/>
              </a:rPr>
              <a:t>7</a:t>
            </a:r>
            <a:endParaRPr/>
          </a:p>
        </p:txBody>
      </p:sp>
      <p:sp>
        <p:nvSpPr>
          <p:cNvPr id="172" name="Google Shape;172;p3"/>
          <p:cNvSpPr txBox="1"/>
          <p:nvPr/>
        </p:nvSpPr>
        <p:spPr>
          <a:xfrm>
            <a:off x="11387130" y="9482473"/>
            <a:ext cx="5452042" cy="626110"/>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4000" u="none" cap="none" strike="noStrike">
                <a:solidFill>
                  <a:srgbClr val="000000"/>
                </a:solidFill>
                <a:latin typeface="Poppins"/>
                <a:ea typeface="Poppins"/>
                <a:cs typeface="Poppins"/>
                <a:sym typeface="Poppins"/>
              </a:rPr>
              <a:t>Kết Luận</a:t>
            </a:r>
            <a:endParaRPr/>
          </a:p>
        </p:txBody>
      </p:sp>
      <p:sp>
        <p:nvSpPr>
          <p:cNvPr id="173" name="Google Shape;173;p3"/>
          <p:cNvSpPr/>
          <p:nvPr/>
        </p:nvSpPr>
        <p:spPr>
          <a:xfrm>
            <a:off x="10076985" y="9275759"/>
            <a:ext cx="1013482" cy="1013482"/>
          </a:xfrm>
          <a:custGeom>
            <a:rect b="b" l="l" r="r" t="t"/>
            <a:pathLst>
              <a:path extrusionOk="0" h="1013482" w="1013482">
                <a:moveTo>
                  <a:pt x="0" y="0"/>
                </a:moveTo>
                <a:lnTo>
                  <a:pt x="1013482" y="0"/>
                </a:lnTo>
                <a:lnTo>
                  <a:pt x="1013482" y="1013481"/>
                </a:lnTo>
                <a:lnTo>
                  <a:pt x="0" y="1013481"/>
                </a:lnTo>
                <a:lnTo>
                  <a:pt x="0" y="0"/>
                </a:lnTo>
                <a:close/>
              </a:path>
            </a:pathLst>
          </a:custGeom>
          <a:blipFill rotWithShape="1">
            <a:blip r:embed="rId6">
              <a:alphaModFix/>
            </a:blip>
            <a:stretch>
              <a:fillRect b="0" l="0" r="0" t="0"/>
            </a:stretch>
          </a:blipFill>
          <a:ln>
            <a:noFill/>
          </a:ln>
        </p:spPr>
      </p:sp>
      <p:sp>
        <p:nvSpPr>
          <p:cNvPr id="174" name="Google Shape;174;p3"/>
          <p:cNvSpPr/>
          <p:nvPr/>
        </p:nvSpPr>
        <p:spPr>
          <a:xfrm>
            <a:off x="10153418" y="9352191"/>
            <a:ext cx="860617" cy="860617"/>
          </a:xfrm>
          <a:custGeom>
            <a:rect b="b" l="l" r="r" t="t"/>
            <a:pathLst>
              <a:path extrusionOk="0" h="860617" w="860617">
                <a:moveTo>
                  <a:pt x="0" y="0"/>
                </a:moveTo>
                <a:lnTo>
                  <a:pt x="860617" y="0"/>
                </a:lnTo>
                <a:lnTo>
                  <a:pt x="860617" y="860617"/>
                </a:lnTo>
                <a:lnTo>
                  <a:pt x="0" y="860617"/>
                </a:lnTo>
                <a:lnTo>
                  <a:pt x="0" y="0"/>
                </a:lnTo>
                <a:close/>
              </a:path>
            </a:pathLst>
          </a:custGeom>
          <a:blipFill rotWithShape="1">
            <a:blip r:embed="rId7">
              <a:alphaModFix/>
            </a:blip>
            <a:stretch>
              <a:fillRect b="0" l="0" r="0" t="0"/>
            </a:stretch>
          </a:blipFill>
          <a:ln>
            <a:noFill/>
          </a:ln>
        </p:spPr>
      </p:sp>
      <p:sp>
        <p:nvSpPr>
          <p:cNvPr id="175" name="Google Shape;175;p3"/>
          <p:cNvSpPr/>
          <p:nvPr/>
        </p:nvSpPr>
        <p:spPr>
          <a:xfrm>
            <a:off x="10198041" y="9396815"/>
            <a:ext cx="771370" cy="771370"/>
          </a:xfrm>
          <a:custGeom>
            <a:rect b="b" l="l" r="r" t="t"/>
            <a:pathLst>
              <a:path extrusionOk="0" h="771370" w="771370">
                <a:moveTo>
                  <a:pt x="0" y="0"/>
                </a:moveTo>
                <a:lnTo>
                  <a:pt x="771370" y="0"/>
                </a:lnTo>
                <a:lnTo>
                  <a:pt x="771370" y="771370"/>
                </a:lnTo>
                <a:lnTo>
                  <a:pt x="0" y="771370"/>
                </a:lnTo>
                <a:lnTo>
                  <a:pt x="0" y="0"/>
                </a:lnTo>
                <a:close/>
              </a:path>
            </a:pathLst>
          </a:custGeom>
          <a:blipFill rotWithShape="1">
            <a:blip r:embed="rId8">
              <a:alphaModFix/>
            </a:blip>
            <a:stretch>
              <a:fillRect b="0" l="0" r="0" t="0"/>
            </a:stretch>
          </a:blipFill>
          <a:ln>
            <a:noFill/>
          </a:ln>
        </p:spPr>
      </p:sp>
      <p:sp>
        <p:nvSpPr>
          <p:cNvPr id="176" name="Google Shape;176;p3"/>
          <p:cNvSpPr txBox="1"/>
          <p:nvPr/>
        </p:nvSpPr>
        <p:spPr>
          <a:xfrm>
            <a:off x="9780322" y="9454216"/>
            <a:ext cx="1606808" cy="730250"/>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999" u="none" cap="none" strike="noStrike">
                <a:solidFill>
                  <a:srgbClr val="0E8388"/>
                </a:solidFill>
                <a:latin typeface="Saira"/>
                <a:ea typeface="Saira"/>
                <a:cs typeface="Saira"/>
                <a:sym typeface="Saira"/>
              </a:rPr>
              <a:t>8</a:t>
            </a:r>
            <a:endParaRPr/>
          </a:p>
        </p:txBody>
      </p:sp>
      <p:sp>
        <p:nvSpPr>
          <p:cNvPr id="177" name="Google Shape;177;p3"/>
          <p:cNvSpPr txBox="1"/>
          <p:nvPr/>
        </p:nvSpPr>
        <p:spPr>
          <a:xfrm>
            <a:off x="11387130" y="8420912"/>
            <a:ext cx="5452042" cy="626110"/>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4000" u="none" cap="none" strike="noStrike">
                <a:solidFill>
                  <a:srgbClr val="000000"/>
                </a:solidFill>
                <a:latin typeface="Poppins"/>
                <a:ea typeface="Poppins"/>
                <a:cs typeface="Poppins"/>
                <a:sym typeface="Poppins"/>
              </a:rPr>
              <a:t>Dashboard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4"/>
          <p:cNvSpPr/>
          <p:nvPr/>
        </p:nvSpPr>
        <p:spPr>
          <a:xfrm rot="-10602057">
            <a:off x="12387093"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183" name="Google Shape;183;p4"/>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grpSp>
        <p:nvGrpSpPr>
          <p:cNvPr id="184" name="Google Shape;184;p4"/>
          <p:cNvGrpSpPr/>
          <p:nvPr/>
        </p:nvGrpSpPr>
        <p:grpSpPr>
          <a:xfrm>
            <a:off x="-1342907" y="9913239"/>
            <a:ext cx="20973813" cy="837562"/>
            <a:chOff x="0" y="-57150"/>
            <a:chExt cx="11607985" cy="463550"/>
          </a:xfrm>
        </p:grpSpPr>
        <p:sp>
          <p:nvSpPr>
            <p:cNvPr id="185" name="Google Shape;185;p4"/>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87" name="Google Shape;187;p4"/>
          <p:cNvGrpSpPr/>
          <p:nvPr/>
        </p:nvGrpSpPr>
        <p:grpSpPr>
          <a:xfrm>
            <a:off x="2488624" y="9913239"/>
            <a:ext cx="13310752" cy="837562"/>
            <a:chOff x="0" y="-57150"/>
            <a:chExt cx="7366854" cy="463550"/>
          </a:xfrm>
        </p:grpSpPr>
        <p:sp>
          <p:nvSpPr>
            <p:cNvPr id="188" name="Google Shape;188;p4"/>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90" name="Google Shape;190;p4"/>
          <p:cNvGrpSpPr/>
          <p:nvPr/>
        </p:nvGrpSpPr>
        <p:grpSpPr>
          <a:xfrm>
            <a:off x="4131384" y="9913239"/>
            <a:ext cx="10025232" cy="837562"/>
            <a:chOff x="0" y="-57150"/>
            <a:chExt cx="5548478" cy="463550"/>
          </a:xfrm>
        </p:grpSpPr>
        <p:sp>
          <p:nvSpPr>
            <p:cNvPr id="191" name="Google Shape;191;p4"/>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93" name="Google Shape;193;p4"/>
          <p:cNvSpPr/>
          <p:nvPr/>
        </p:nvSpPr>
        <p:spPr>
          <a:xfrm>
            <a:off x="11801545" y="5421145"/>
            <a:ext cx="1221784" cy="1201930"/>
          </a:xfrm>
          <a:custGeom>
            <a:rect b="b" l="l" r="r" t="t"/>
            <a:pathLst>
              <a:path extrusionOk="0" h="1201930" w="1221784">
                <a:moveTo>
                  <a:pt x="0" y="0"/>
                </a:moveTo>
                <a:lnTo>
                  <a:pt x="1221784" y="0"/>
                </a:lnTo>
                <a:lnTo>
                  <a:pt x="1221784" y="1201930"/>
                </a:lnTo>
                <a:lnTo>
                  <a:pt x="0" y="1201930"/>
                </a:lnTo>
                <a:lnTo>
                  <a:pt x="0" y="0"/>
                </a:lnTo>
                <a:close/>
              </a:path>
            </a:pathLst>
          </a:custGeom>
          <a:blipFill rotWithShape="1">
            <a:blip r:embed="rId4">
              <a:alphaModFix/>
            </a:blip>
            <a:stretch>
              <a:fillRect b="0" l="0" r="0" t="0"/>
            </a:stretch>
          </a:blipFill>
          <a:ln>
            <a:noFill/>
          </a:ln>
        </p:spPr>
      </p:sp>
      <p:sp>
        <p:nvSpPr>
          <p:cNvPr id="194" name="Google Shape;194;p4"/>
          <p:cNvSpPr/>
          <p:nvPr/>
        </p:nvSpPr>
        <p:spPr>
          <a:xfrm>
            <a:off x="2420539" y="3841048"/>
            <a:ext cx="12944442" cy="6283376"/>
          </a:xfrm>
          <a:custGeom>
            <a:rect b="b" l="l" r="r" t="t"/>
            <a:pathLst>
              <a:path extrusionOk="0" h="6283376" w="12944442">
                <a:moveTo>
                  <a:pt x="0" y="0"/>
                </a:moveTo>
                <a:lnTo>
                  <a:pt x="12944442" y="0"/>
                </a:lnTo>
                <a:lnTo>
                  <a:pt x="12944442" y="6283377"/>
                </a:lnTo>
                <a:lnTo>
                  <a:pt x="0" y="6283377"/>
                </a:lnTo>
                <a:lnTo>
                  <a:pt x="0" y="0"/>
                </a:lnTo>
                <a:close/>
              </a:path>
            </a:pathLst>
          </a:custGeom>
          <a:blipFill rotWithShape="1">
            <a:blip r:embed="rId5">
              <a:alphaModFix/>
            </a:blip>
            <a:stretch>
              <a:fillRect b="0" l="0" r="0" t="0"/>
            </a:stretch>
          </a:blipFill>
          <a:ln>
            <a:noFill/>
          </a:ln>
        </p:spPr>
      </p:sp>
      <p:sp>
        <p:nvSpPr>
          <p:cNvPr id="195" name="Google Shape;195;p4"/>
          <p:cNvSpPr txBox="1"/>
          <p:nvPr/>
        </p:nvSpPr>
        <p:spPr>
          <a:xfrm>
            <a:off x="3826380" y="180229"/>
            <a:ext cx="10132779" cy="1038746"/>
          </a:xfrm>
          <a:prstGeom prst="rect">
            <a:avLst/>
          </a:prstGeom>
          <a:noFill/>
          <a:ln>
            <a:noFill/>
          </a:ln>
        </p:spPr>
        <p:txBody>
          <a:bodyPr anchorCtr="0" anchor="t" bIns="0" lIns="0" spcFirstLastPara="1" rIns="0" wrap="square" tIns="0">
            <a:spAutoFit/>
          </a:bodyPr>
          <a:lstStyle/>
          <a:p>
            <a:pPr indent="0" lvl="1" marL="777240" marR="0" rtl="0" algn="ctr">
              <a:lnSpc>
                <a:spcPct val="112986"/>
              </a:lnSpc>
              <a:spcBef>
                <a:spcPts val="0"/>
              </a:spcBef>
              <a:spcAft>
                <a:spcPts val="0"/>
              </a:spcAft>
              <a:buNone/>
            </a:pPr>
            <a:r>
              <a:rPr b="1" i="0" lang="en-US" sz="7200" u="none" cap="none" strike="noStrike">
                <a:solidFill>
                  <a:srgbClr val="000000"/>
                </a:solidFill>
                <a:latin typeface="Poppins"/>
                <a:ea typeface="Poppins"/>
                <a:cs typeface="Poppins"/>
                <a:sym typeface="Poppins"/>
              </a:rPr>
              <a:t>1. SUPERSTORE DATA</a:t>
            </a:r>
            <a:endParaRPr/>
          </a:p>
        </p:txBody>
      </p:sp>
      <p:sp>
        <p:nvSpPr>
          <p:cNvPr id="196" name="Google Shape;196;p4"/>
          <p:cNvSpPr txBox="1"/>
          <p:nvPr/>
        </p:nvSpPr>
        <p:spPr>
          <a:xfrm>
            <a:off x="4435036" y="1282462"/>
            <a:ext cx="10132779" cy="809117"/>
          </a:xfrm>
          <a:prstGeom prst="rect">
            <a:avLst/>
          </a:prstGeom>
          <a:noFill/>
          <a:ln>
            <a:noFill/>
          </a:ln>
        </p:spPr>
        <p:txBody>
          <a:bodyPr anchorCtr="0" anchor="t" bIns="0" lIns="0" spcFirstLastPara="1" rIns="0" wrap="square" tIns="0">
            <a:spAutoFit/>
          </a:bodyPr>
          <a:lstStyle/>
          <a:p>
            <a:pPr indent="0" lvl="0" marL="0" marR="0" rtl="0" algn="ctr">
              <a:lnSpc>
                <a:spcPct val="113000"/>
              </a:lnSpc>
              <a:spcBef>
                <a:spcPts val="0"/>
              </a:spcBef>
              <a:spcAft>
                <a:spcPts val="0"/>
              </a:spcAft>
              <a:buNone/>
            </a:pPr>
            <a:r>
              <a:rPr b="1" i="0" lang="en-US" sz="5300" u="none" cap="none" strike="noStrike">
                <a:solidFill>
                  <a:srgbClr val="0E8388"/>
                </a:solidFill>
                <a:latin typeface="Poppins"/>
                <a:ea typeface="Poppins"/>
                <a:cs typeface="Poppins"/>
                <a:sym typeface="Poppins"/>
              </a:rPr>
              <a:t>Giải thích dữ liệu đầu vào</a:t>
            </a:r>
            <a:endParaRPr/>
          </a:p>
        </p:txBody>
      </p:sp>
      <p:sp>
        <p:nvSpPr>
          <p:cNvPr id="197" name="Google Shape;197;p4"/>
          <p:cNvSpPr txBox="1"/>
          <p:nvPr/>
        </p:nvSpPr>
        <p:spPr>
          <a:xfrm>
            <a:off x="15507460" y="9499609"/>
            <a:ext cx="2726829"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Chế Mậu Hành</a:t>
            </a:r>
            <a:endParaRPr/>
          </a:p>
        </p:txBody>
      </p:sp>
      <p:sp>
        <p:nvSpPr>
          <p:cNvPr id="198" name="Google Shape;198;p4"/>
          <p:cNvSpPr txBox="1"/>
          <p:nvPr/>
        </p:nvSpPr>
        <p:spPr>
          <a:xfrm>
            <a:off x="609600" y="2361958"/>
            <a:ext cx="17487762" cy="1269578"/>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2900" u="none" cap="none" strike="noStrike">
                <a:solidFill>
                  <a:srgbClr val="000000"/>
                </a:solidFill>
                <a:latin typeface="Poppins"/>
                <a:ea typeface="Poppins"/>
                <a:cs typeface="Poppins"/>
                <a:sym typeface="Poppins"/>
              </a:rPr>
              <a:t>Nội dung: </a:t>
            </a:r>
            <a:r>
              <a:rPr b="0" i="0" lang="en-US" sz="2900" u="none" cap="none" strike="noStrike">
                <a:solidFill>
                  <a:srgbClr val="000000"/>
                </a:solidFill>
                <a:latin typeface="Poppins"/>
                <a:ea typeface="Poppins"/>
                <a:cs typeface="Poppins"/>
                <a:sym typeface="Poppins"/>
              </a:rPr>
              <a:t> Bộ dữ liệu  bán hàng tại một cửa hàng ở nước Mỹ cung cấp thông tin chi tiết về các giao dịch bán hàng, bao gồm sản phẩm, khách hàng, phương thức vận chuyển, thanh toán và lợi nhuận, giúp cửa hàng theo dõi hiệu quả bán hàng, quản lý kho và cải thiện dịch vụ khách hàng.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5"/>
          <p:cNvSpPr/>
          <p:nvPr/>
        </p:nvSpPr>
        <p:spPr>
          <a:xfrm rot="-10602057">
            <a:off x="12387093"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204" name="Google Shape;204;p5"/>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grpSp>
        <p:nvGrpSpPr>
          <p:cNvPr id="205" name="Google Shape;205;p5"/>
          <p:cNvGrpSpPr/>
          <p:nvPr/>
        </p:nvGrpSpPr>
        <p:grpSpPr>
          <a:xfrm>
            <a:off x="-1342907" y="9913239"/>
            <a:ext cx="20973813" cy="837562"/>
            <a:chOff x="0" y="-57150"/>
            <a:chExt cx="11607985" cy="463550"/>
          </a:xfrm>
        </p:grpSpPr>
        <p:sp>
          <p:nvSpPr>
            <p:cNvPr id="206" name="Google Shape;206;p5"/>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8" name="Google Shape;208;p5"/>
          <p:cNvGrpSpPr/>
          <p:nvPr/>
        </p:nvGrpSpPr>
        <p:grpSpPr>
          <a:xfrm>
            <a:off x="2488624" y="9913239"/>
            <a:ext cx="13310752" cy="837562"/>
            <a:chOff x="0" y="-57150"/>
            <a:chExt cx="7366854" cy="463550"/>
          </a:xfrm>
        </p:grpSpPr>
        <p:sp>
          <p:nvSpPr>
            <p:cNvPr id="209" name="Google Shape;209;p5"/>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11" name="Google Shape;211;p5"/>
          <p:cNvGrpSpPr/>
          <p:nvPr/>
        </p:nvGrpSpPr>
        <p:grpSpPr>
          <a:xfrm>
            <a:off x="4131384" y="9913239"/>
            <a:ext cx="10025232" cy="837562"/>
            <a:chOff x="0" y="-57150"/>
            <a:chExt cx="5548478" cy="463550"/>
          </a:xfrm>
        </p:grpSpPr>
        <p:sp>
          <p:nvSpPr>
            <p:cNvPr id="212" name="Google Shape;212;p5"/>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4" name="Google Shape;214;p5"/>
          <p:cNvSpPr/>
          <p:nvPr/>
        </p:nvSpPr>
        <p:spPr>
          <a:xfrm>
            <a:off x="11801545" y="5421145"/>
            <a:ext cx="1221784" cy="1201930"/>
          </a:xfrm>
          <a:custGeom>
            <a:rect b="b" l="l" r="r" t="t"/>
            <a:pathLst>
              <a:path extrusionOk="0" h="1201930" w="1221784">
                <a:moveTo>
                  <a:pt x="0" y="0"/>
                </a:moveTo>
                <a:lnTo>
                  <a:pt x="1221784" y="0"/>
                </a:lnTo>
                <a:lnTo>
                  <a:pt x="1221784" y="1201930"/>
                </a:lnTo>
                <a:lnTo>
                  <a:pt x="0" y="1201930"/>
                </a:lnTo>
                <a:lnTo>
                  <a:pt x="0" y="0"/>
                </a:lnTo>
                <a:close/>
              </a:path>
            </a:pathLst>
          </a:custGeom>
          <a:blipFill rotWithShape="1">
            <a:blip r:embed="rId4">
              <a:alphaModFix/>
            </a:blip>
            <a:stretch>
              <a:fillRect b="0" l="0" r="0" t="0"/>
            </a:stretch>
          </a:blipFill>
          <a:ln>
            <a:noFill/>
          </a:ln>
        </p:spPr>
      </p:sp>
      <p:sp>
        <p:nvSpPr>
          <p:cNvPr id="215" name="Google Shape;215;p5"/>
          <p:cNvSpPr/>
          <p:nvPr/>
        </p:nvSpPr>
        <p:spPr>
          <a:xfrm>
            <a:off x="416066" y="5421145"/>
            <a:ext cx="10135055" cy="4220211"/>
          </a:xfrm>
          <a:custGeom>
            <a:rect b="b" l="l" r="r" t="t"/>
            <a:pathLst>
              <a:path extrusionOk="0" h="4220211" w="10135055">
                <a:moveTo>
                  <a:pt x="0" y="0"/>
                </a:moveTo>
                <a:lnTo>
                  <a:pt x="10135055" y="0"/>
                </a:lnTo>
                <a:lnTo>
                  <a:pt x="10135055" y="4220211"/>
                </a:lnTo>
                <a:lnTo>
                  <a:pt x="0" y="4220211"/>
                </a:lnTo>
                <a:lnTo>
                  <a:pt x="0" y="0"/>
                </a:lnTo>
                <a:close/>
              </a:path>
            </a:pathLst>
          </a:custGeom>
          <a:blipFill rotWithShape="1">
            <a:blip r:embed="rId5">
              <a:alphaModFix/>
            </a:blip>
            <a:stretch>
              <a:fillRect b="-97326" l="0" r="0" t="-1603"/>
            </a:stretch>
          </a:blipFill>
          <a:ln cap="sq" cmpd="sng" w="85725">
            <a:solidFill>
              <a:srgbClr val="306464"/>
            </a:solidFill>
            <a:prstDash val="solid"/>
            <a:miter lim="8000"/>
            <a:headEnd len="sm" w="sm" type="none"/>
            <a:tailEnd len="sm" w="sm" type="none"/>
          </a:ln>
        </p:spPr>
      </p:sp>
      <p:sp>
        <p:nvSpPr>
          <p:cNvPr id="216" name="Google Shape;216;p5"/>
          <p:cNvSpPr txBox="1"/>
          <p:nvPr/>
        </p:nvSpPr>
        <p:spPr>
          <a:xfrm>
            <a:off x="3826380" y="463296"/>
            <a:ext cx="10132779" cy="1038746"/>
          </a:xfrm>
          <a:prstGeom prst="rect">
            <a:avLst/>
          </a:prstGeom>
          <a:noFill/>
          <a:ln>
            <a:noFill/>
          </a:ln>
        </p:spPr>
        <p:txBody>
          <a:bodyPr anchorCtr="0" anchor="t" bIns="0" lIns="0" spcFirstLastPara="1" rIns="0" wrap="square" tIns="0">
            <a:spAutoFit/>
          </a:bodyPr>
          <a:lstStyle/>
          <a:p>
            <a:pPr indent="0" lvl="1" marL="777240" marR="0" rtl="0" algn="ctr">
              <a:lnSpc>
                <a:spcPct val="112986"/>
              </a:lnSpc>
              <a:spcBef>
                <a:spcPts val="0"/>
              </a:spcBef>
              <a:spcAft>
                <a:spcPts val="0"/>
              </a:spcAft>
              <a:buNone/>
            </a:pPr>
            <a:r>
              <a:rPr b="1" i="0" lang="en-US" sz="7200" u="none" cap="none" strike="noStrike">
                <a:solidFill>
                  <a:srgbClr val="000000"/>
                </a:solidFill>
                <a:latin typeface="Poppins"/>
                <a:ea typeface="Poppins"/>
                <a:cs typeface="Poppins"/>
                <a:sym typeface="Poppins"/>
              </a:rPr>
              <a:t>1. SUPERSTORE DATA</a:t>
            </a:r>
            <a:endParaRPr/>
          </a:p>
        </p:txBody>
      </p:sp>
      <p:sp>
        <p:nvSpPr>
          <p:cNvPr id="217" name="Google Shape;217;p5"/>
          <p:cNvSpPr txBox="1"/>
          <p:nvPr/>
        </p:nvSpPr>
        <p:spPr>
          <a:xfrm>
            <a:off x="4487520" y="1556004"/>
            <a:ext cx="10132779" cy="868934"/>
          </a:xfrm>
          <a:prstGeom prst="rect">
            <a:avLst/>
          </a:prstGeom>
          <a:noFill/>
          <a:ln>
            <a:noFill/>
          </a:ln>
        </p:spPr>
        <p:txBody>
          <a:bodyPr anchorCtr="0" anchor="t" bIns="0" lIns="0" spcFirstLastPara="1" rIns="0" wrap="square" tIns="0">
            <a:spAutoFit/>
          </a:bodyPr>
          <a:lstStyle/>
          <a:p>
            <a:pPr indent="0" lvl="0" marL="0" marR="0" rtl="0" algn="ctr">
              <a:lnSpc>
                <a:spcPct val="113000"/>
              </a:lnSpc>
              <a:spcBef>
                <a:spcPts val="0"/>
              </a:spcBef>
              <a:spcAft>
                <a:spcPts val="0"/>
              </a:spcAft>
              <a:buNone/>
            </a:pPr>
            <a:r>
              <a:rPr b="1" i="0" lang="en-US" sz="5600" u="none" cap="none" strike="noStrike">
                <a:solidFill>
                  <a:srgbClr val="0E8388"/>
                </a:solidFill>
                <a:latin typeface="Poppins"/>
                <a:ea typeface="Poppins"/>
                <a:cs typeface="Poppins"/>
                <a:sym typeface="Poppins"/>
              </a:rPr>
              <a:t>Giải thích dữ liệu đầu vào</a:t>
            </a:r>
            <a:endParaRPr/>
          </a:p>
        </p:txBody>
      </p:sp>
      <p:sp>
        <p:nvSpPr>
          <p:cNvPr id="218" name="Google Shape;218;p5"/>
          <p:cNvSpPr txBox="1"/>
          <p:nvPr/>
        </p:nvSpPr>
        <p:spPr>
          <a:xfrm>
            <a:off x="416066" y="2691638"/>
            <a:ext cx="10132779" cy="868934"/>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5600" u="none" cap="none" strike="noStrike">
                <a:solidFill>
                  <a:srgbClr val="77787B"/>
                </a:solidFill>
                <a:latin typeface="Poppins"/>
                <a:ea typeface="Poppins"/>
                <a:cs typeface="Poppins"/>
                <a:sym typeface="Poppins"/>
              </a:rPr>
              <a:t>Dimension Data</a:t>
            </a:r>
            <a:endParaRPr/>
          </a:p>
        </p:txBody>
      </p:sp>
      <p:sp>
        <p:nvSpPr>
          <p:cNvPr id="219" name="Google Shape;219;p5"/>
          <p:cNvSpPr txBox="1"/>
          <p:nvPr/>
        </p:nvSpPr>
        <p:spPr>
          <a:xfrm>
            <a:off x="416066" y="3621936"/>
            <a:ext cx="5285047" cy="1799209"/>
          </a:xfrm>
          <a:prstGeom prst="rect">
            <a:avLst/>
          </a:prstGeom>
          <a:noFill/>
          <a:ln>
            <a:noFill/>
          </a:ln>
        </p:spPr>
        <p:txBody>
          <a:bodyPr anchorCtr="0" anchor="t" bIns="0" lIns="0" spcFirstLastPara="1" rIns="0" wrap="square" tIns="0">
            <a:spAutoFit/>
          </a:bodyPr>
          <a:lstStyle/>
          <a:p>
            <a:pPr indent="-334648" lvl="1" marL="669296" marR="0" rtl="0" algn="l">
              <a:lnSpc>
                <a:spcPct val="113000"/>
              </a:lnSpc>
              <a:spcBef>
                <a:spcPts val="0"/>
              </a:spcBef>
              <a:spcAft>
                <a:spcPts val="0"/>
              </a:spcAft>
              <a:buClr>
                <a:srgbClr val="000000"/>
              </a:buClr>
              <a:buSzPts val="3100"/>
              <a:buFont typeface="Arial"/>
              <a:buChar char="•"/>
            </a:pPr>
            <a:r>
              <a:rPr b="1" i="0" lang="en-US" sz="3100" u="none" cap="none" strike="noStrike">
                <a:solidFill>
                  <a:srgbClr val="000000"/>
                </a:solidFill>
                <a:latin typeface="Poppins"/>
                <a:ea typeface="Poppins"/>
                <a:cs typeface="Poppins"/>
                <a:sym typeface="Poppins"/>
              </a:rPr>
              <a:t>Customer</a:t>
            </a:r>
            <a:endParaRPr/>
          </a:p>
          <a:p>
            <a:pPr indent="-334648" lvl="1" marL="669296" marR="0" rtl="0" algn="l">
              <a:lnSpc>
                <a:spcPct val="113000"/>
              </a:lnSpc>
              <a:spcBef>
                <a:spcPts val="0"/>
              </a:spcBef>
              <a:spcAft>
                <a:spcPts val="0"/>
              </a:spcAft>
              <a:buClr>
                <a:srgbClr val="000000"/>
              </a:buClr>
              <a:buSzPts val="3100"/>
              <a:buFont typeface="Arial"/>
              <a:buChar char="•"/>
            </a:pPr>
            <a:r>
              <a:rPr b="1" i="0" lang="en-US" sz="3100" u="none" cap="none" strike="noStrike">
                <a:solidFill>
                  <a:srgbClr val="000000"/>
                </a:solidFill>
                <a:latin typeface="Poppins"/>
                <a:ea typeface="Poppins"/>
                <a:cs typeface="Poppins"/>
                <a:sym typeface="Poppins"/>
              </a:rPr>
              <a:t>Product</a:t>
            </a:r>
            <a:endParaRPr/>
          </a:p>
          <a:p>
            <a:pPr indent="-334648" lvl="1" marL="669296" marR="0" rtl="0" algn="l">
              <a:lnSpc>
                <a:spcPct val="113000"/>
              </a:lnSpc>
              <a:spcBef>
                <a:spcPts val="0"/>
              </a:spcBef>
              <a:spcAft>
                <a:spcPts val="0"/>
              </a:spcAft>
              <a:buClr>
                <a:srgbClr val="000000"/>
              </a:buClr>
              <a:buSzPts val="3100"/>
              <a:buFont typeface="Arial"/>
              <a:buChar char="•"/>
            </a:pPr>
            <a:r>
              <a:rPr b="1" i="0" lang="en-US" sz="3100" u="none" cap="none" strike="noStrike">
                <a:solidFill>
                  <a:srgbClr val="000000"/>
                </a:solidFill>
                <a:latin typeface="Poppins"/>
                <a:ea typeface="Poppins"/>
                <a:cs typeface="Poppins"/>
                <a:sym typeface="Poppins"/>
              </a:rPr>
              <a:t>Region</a:t>
            </a:r>
            <a:endParaRPr/>
          </a:p>
          <a:p>
            <a:pPr indent="-334648" lvl="1" marL="669296" marR="0" rtl="0" algn="l">
              <a:lnSpc>
                <a:spcPct val="113000"/>
              </a:lnSpc>
              <a:spcBef>
                <a:spcPts val="0"/>
              </a:spcBef>
              <a:spcAft>
                <a:spcPts val="0"/>
              </a:spcAft>
              <a:buClr>
                <a:srgbClr val="000000"/>
              </a:buClr>
              <a:buSzPts val="3100"/>
              <a:buFont typeface="Arial"/>
              <a:buChar char="•"/>
            </a:pPr>
            <a:r>
              <a:rPr b="1" i="0" lang="en-US" sz="3100" u="none" cap="none" strike="noStrike">
                <a:solidFill>
                  <a:srgbClr val="000000"/>
                </a:solidFill>
                <a:latin typeface="Poppins"/>
                <a:ea typeface="Poppins"/>
                <a:cs typeface="Poppins"/>
                <a:sym typeface="Poppins"/>
              </a:rPr>
              <a:t>Time</a:t>
            </a:r>
            <a:endParaRPr/>
          </a:p>
        </p:txBody>
      </p:sp>
      <p:sp>
        <p:nvSpPr>
          <p:cNvPr id="220" name="Google Shape;220;p5"/>
          <p:cNvSpPr txBox="1"/>
          <p:nvPr/>
        </p:nvSpPr>
        <p:spPr>
          <a:xfrm>
            <a:off x="11756800" y="2758313"/>
            <a:ext cx="10132779" cy="868934"/>
          </a:xfrm>
          <a:prstGeom prst="rect">
            <a:avLst/>
          </a:prstGeom>
          <a:noFill/>
          <a:ln>
            <a:noFill/>
          </a:ln>
        </p:spPr>
        <p:txBody>
          <a:bodyPr anchorCtr="0" anchor="t" bIns="0" lIns="0" spcFirstLastPara="1" rIns="0" wrap="square" tIns="0">
            <a:spAutoFit/>
          </a:bodyPr>
          <a:lstStyle/>
          <a:p>
            <a:pPr indent="0" lvl="0" marL="0" marR="0" rtl="0" algn="just">
              <a:lnSpc>
                <a:spcPct val="113000"/>
              </a:lnSpc>
              <a:spcBef>
                <a:spcPts val="0"/>
              </a:spcBef>
              <a:spcAft>
                <a:spcPts val="0"/>
              </a:spcAft>
              <a:buNone/>
            </a:pPr>
            <a:r>
              <a:rPr b="1" i="0" lang="en-US" sz="5600" u="none" cap="none" strike="noStrike">
                <a:solidFill>
                  <a:srgbClr val="77787B"/>
                </a:solidFill>
                <a:latin typeface="Poppins"/>
                <a:ea typeface="Poppins"/>
                <a:cs typeface="Poppins"/>
                <a:sym typeface="Poppins"/>
              </a:rPr>
              <a:t>Measure Data</a:t>
            </a:r>
            <a:endParaRPr/>
          </a:p>
        </p:txBody>
      </p:sp>
      <p:sp>
        <p:nvSpPr>
          <p:cNvPr id="221" name="Google Shape;221;p5"/>
          <p:cNvSpPr/>
          <p:nvPr/>
        </p:nvSpPr>
        <p:spPr>
          <a:xfrm>
            <a:off x="11756800" y="3517646"/>
            <a:ext cx="5021644" cy="5956888"/>
          </a:xfrm>
          <a:custGeom>
            <a:rect b="b" l="l" r="r" t="t"/>
            <a:pathLst>
              <a:path extrusionOk="0" h="5956888" w="5021644">
                <a:moveTo>
                  <a:pt x="0" y="0"/>
                </a:moveTo>
                <a:lnTo>
                  <a:pt x="5021643" y="0"/>
                </a:lnTo>
                <a:lnTo>
                  <a:pt x="5021643" y="5956888"/>
                </a:lnTo>
                <a:lnTo>
                  <a:pt x="0" y="5956888"/>
                </a:lnTo>
                <a:lnTo>
                  <a:pt x="0" y="0"/>
                </a:lnTo>
                <a:close/>
              </a:path>
            </a:pathLst>
          </a:custGeom>
          <a:blipFill rotWithShape="1">
            <a:blip r:embed="rId6">
              <a:alphaModFix/>
            </a:blip>
            <a:stretch>
              <a:fillRect b="-39285" l="0" r="0" t="0"/>
            </a:stretch>
          </a:blipFill>
          <a:ln cap="sq" cmpd="sng" w="85725">
            <a:solidFill>
              <a:srgbClr val="306464"/>
            </a:solidFill>
            <a:prstDash val="solid"/>
            <a:miter lim="8000"/>
            <a:headEnd len="sm" w="sm" type="none"/>
            <a:tailEnd len="sm" w="sm" type="none"/>
          </a:ln>
        </p:spPr>
      </p:sp>
      <p:sp>
        <p:nvSpPr>
          <p:cNvPr id="222" name="Google Shape;222;p5"/>
          <p:cNvSpPr txBox="1"/>
          <p:nvPr/>
        </p:nvSpPr>
        <p:spPr>
          <a:xfrm>
            <a:off x="14858901" y="9499609"/>
            <a:ext cx="3826380"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Chế Mậu Hành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6"/>
          <p:cNvSpPr/>
          <p:nvPr/>
        </p:nvSpPr>
        <p:spPr>
          <a:xfrm rot="-10602057">
            <a:off x="12387093"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3">
              <a:alphaModFix/>
            </a:blip>
            <a:stretch>
              <a:fillRect b="0" l="0" r="0" t="0"/>
            </a:stretch>
          </a:blipFill>
          <a:ln>
            <a:noFill/>
          </a:ln>
        </p:spPr>
      </p:sp>
      <p:sp>
        <p:nvSpPr>
          <p:cNvPr id="228" name="Google Shape;228;p6"/>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3">
              <a:alphaModFix/>
            </a:blip>
            <a:stretch>
              <a:fillRect b="0" l="0" r="0" t="0"/>
            </a:stretch>
          </a:blipFill>
          <a:ln>
            <a:noFill/>
          </a:ln>
        </p:spPr>
      </p:sp>
      <p:grpSp>
        <p:nvGrpSpPr>
          <p:cNvPr id="229" name="Google Shape;229;p6"/>
          <p:cNvGrpSpPr/>
          <p:nvPr/>
        </p:nvGrpSpPr>
        <p:grpSpPr>
          <a:xfrm>
            <a:off x="-1342907" y="9913239"/>
            <a:ext cx="20973813" cy="837562"/>
            <a:chOff x="0" y="-57150"/>
            <a:chExt cx="11607985" cy="463550"/>
          </a:xfrm>
        </p:grpSpPr>
        <p:sp>
          <p:nvSpPr>
            <p:cNvPr id="230" name="Google Shape;230;p6"/>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6"/>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2" name="Google Shape;232;p6"/>
          <p:cNvGrpSpPr/>
          <p:nvPr/>
        </p:nvGrpSpPr>
        <p:grpSpPr>
          <a:xfrm>
            <a:off x="2488624" y="9913239"/>
            <a:ext cx="13310752" cy="837562"/>
            <a:chOff x="0" y="-57150"/>
            <a:chExt cx="7366854" cy="463550"/>
          </a:xfrm>
        </p:grpSpPr>
        <p:sp>
          <p:nvSpPr>
            <p:cNvPr id="233" name="Google Shape;233;p6"/>
            <p:cNvSpPr/>
            <p:nvPr/>
          </p:nvSpPr>
          <p:spPr>
            <a:xfrm>
              <a:off x="0" y="0"/>
              <a:ext cx="7366853" cy="406400"/>
            </a:xfrm>
            <a:custGeom>
              <a:rect b="b" l="l" r="r" t="t"/>
              <a:pathLst>
                <a:path extrusionOk="0" h="406400" w="7366853">
                  <a:moveTo>
                    <a:pt x="7163653" y="0"/>
                  </a:moveTo>
                  <a:cubicBezTo>
                    <a:pt x="7275878" y="0"/>
                    <a:pt x="7366853" y="90976"/>
                    <a:pt x="7366853" y="203200"/>
                  </a:cubicBezTo>
                  <a:cubicBezTo>
                    <a:pt x="7366853" y="315424"/>
                    <a:pt x="7275878" y="406400"/>
                    <a:pt x="7163653" y="406400"/>
                  </a:cubicBezTo>
                  <a:lnTo>
                    <a:pt x="203200" y="406400"/>
                  </a:lnTo>
                  <a:cubicBezTo>
                    <a:pt x="90976" y="406400"/>
                    <a:pt x="0" y="315424"/>
                    <a:pt x="0" y="203200"/>
                  </a:cubicBezTo>
                  <a:cubicBezTo>
                    <a:pt x="0" y="90976"/>
                    <a:pt x="90976" y="0"/>
                    <a:pt x="2032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6"/>
            <p:cNvSpPr txBox="1"/>
            <p:nvPr/>
          </p:nvSpPr>
          <p:spPr>
            <a:xfrm>
              <a:off x="0" y="-57150"/>
              <a:ext cx="7366854"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5" name="Google Shape;235;p6"/>
          <p:cNvGrpSpPr/>
          <p:nvPr/>
        </p:nvGrpSpPr>
        <p:grpSpPr>
          <a:xfrm>
            <a:off x="4131384" y="9913239"/>
            <a:ext cx="10025232" cy="837562"/>
            <a:chOff x="0" y="-57150"/>
            <a:chExt cx="5548478" cy="463550"/>
          </a:xfrm>
        </p:grpSpPr>
        <p:sp>
          <p:nvSpPr>
            <p:cNvPr id="236" name="Google Shape;236;p6"/>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38" name="Google Shape;238;p6"/>
          <p:cNvSpPr/>
          <p:nvPr/>
        </p:nvSpPr>
        <p:spPr>
          <a:xfrm>
            <a:off x="11801545" y="5421145"/>
            <a:ext cx="1221784" cy="1201930"/>
          </a:xfrm>
          <a:custGeom>
            <a:rect b="b" l="l" r="r" t="t"/>
            <a:pathLst>
              <a:path extrusionOk="0" h="1201930" w="1221784">
                <a:moveTo>
                  <a:pt x="0" y="0"/>
                </a:moveTo>
                <a:lnTo>
                  <a:pt x="1221784" y="0"/>
                </a:lnTo>
                <a:lnTo>
                  <a:pt x="1221784" y="1201930"/>
                </a:lnTo>
                <a:lnTo>
                  <a:pt x="0" y="1201930"/>
                </a:lnTo>
                <a:lnTo>
                  <a:pt x="0" y="0"/>
                </a:lnTo>
                <a:close/>
              </a:path>
            </a:pathLst>
          </a:custGeom>
          <a:blipFill rotWithShape="1">
            <a:blip r:embed="rId4">
              <a:alphaModFix/>
            </a:blip>
            <a:stretch>
              <a:fillRect b="0" l="0" r="0" t="0"/>
            </a:stretch>
          </a:blipFill>
          <a:ln>
            <a:noFill/>
          </a:ln>
        </p:spPr>
      </p:sp>
      <p:sp>
        <p:nvSpPr>
          <p:cNvPr id="239" name="Google Shape;239;p6"/>
          <p:cNvSpPr/>
          <p:nvPr/>
        </p:nvSpPr>
        <p:spPr>
          <a:xfrm flipH="1" rot="1109234">
            <a:off x="-307833" y="8724678"/>
            <a:ext cx="6576787" cy="2293655"/>
          </a:xfrm>
          <a:custGeom>
            <a:rect b="b" l="l" r="r" t="t"/>
            <a:pathLst>
              <a:path extrusionOk="0" h="2293655" w="6576787">
                <a:moveTo>
                  <a:pt x="0" y="2293654"/>
                </a:moveTo>
                <a:lnTo>
                  <a:pt x="6576787" y="2293654"/>
                </a:lnTo>
                <a:lnTo>
                  <a:pt x="6576787" y="0"/>
                </a:lnTo>
                <a:lnTo>
                  <a:pt x="0" y="0"/>
                </a:lnTo>
                <a:lnTo>
                  <a:pt x="0" y="2293654"/>
                </a:lnTo>
                <a:close/>
              </a:path>
            </a:pathLst>
          </a:custGeom>
          <a:blipFill rotWithShape="1">
            <a:blip r:embed="rId3">
              <a:alphaModFix/>
            </a:blip>
            <a:stretch>
              <a:fillRect b="0" l="0" r="0" t="0"/>
            </a:stretch>
          </a:blipFill>
          <a:ln>
            <a:noFill/>
          </a:ln>
        </p:spPr>
      </p:sp>
      <p:sp>
        <p:nvSpPr>
          <p:cNvPr id="240" name="Google Shape;240;p6"/>
          <p:cNvSpPr/>
          <p:nvPr/>
        </p:nvSpPr>
        <p:spPr>
          <a:xfrm>
            <a:off x="230269" y="3484272"/>
            <a:ext cx="7863270" cy="5075676"/>
          </a:xfrm>
          <a:custGeom>
            <a:rect b="b" l="l" r="r" t="t"/>
            <a:pathLst>
              <a:path extrusionOk="0" h="5075676" w="7863270">
                <a:moveTo>
                  <a:pt x="0" y="0"/>
                </a:moveTo>
                <a:lnTo>
                  <a:pt x="7863270" y="0"/>
                </a:lnTo>
                <a:lnTo>
                  <a:pt x="7863270" y="5075676"/>
                </a:lnTo>
                <a:lnTo>
                  <a:pt x="0" y="5075676"/>
                </a:lnTo>
                <a:lnTo>
                  <a:pt x="0" y="0"/>
                </a:lnTo>
                <a:close/>
              </a:path>
            </a:pathLst>
          </a:custGeom>
          <a:blipFill rotWithShape="1">
            <a:blip r:embed="rId5">
              <a:alphaModFix/>
            </a:blip>
            <a:stretch>
              <a:fillRect b="0" l="0" r="0" t="0"/>
            </a:stretch>
          </a:blipFill>
          <a:ln>
            <a:noFill/>
          </a:ln>
        </p:spPr>
      </p:sp>
      <p:sp>
        <p:nvSpPr>
          <p:cNvPr id="241" name="Google Shape;241;p6"/>
          <p:cNvSpPr/>
          <p:nvPr/>
        </p:nvSpPr>
        <p:spPr>
          <a:xfrm>
            <a:off x="8093539" y="3500060"/>
            <a:ext cx="10194461" cy="5059888"/>
          </a:xfrm>
          <a:custGeom>
            <a:rect b="b" l="l" r="r" t="t"/>
            <a:pathLst>
              <a:path extrusionOk="0" h="5059888" w="10194461">
                <a:moveTo>
                  <a:pt x="0" y="0"/>
                </a:moveTo>
                <a:lnTo>
                  <a:pt x="10194461" y="0"/>
                </a:lnTo>
                <a:lnTo>
                  <a:pt x="10194461" y="5059888"/>
                </a:lnTo>
                <a:lnTo>
                  <a:pt x="0" y="5059888"/>
                </a:lnTo>
                <a:lnTo>
                  <a:pt x="0" y="0"/>
                </a:lnTo>
                <a:close/>
              </a:path>
            </a:pathLst>
          </a:custGeom>
          <a:blipFill rotWithShape="1">
            <a:blip r:embed="rId6">
              <a:alphaModFix/>
            </a:blip>
            <a:stretch>
              <a:fillRect b="0" l="0" r="0" t="0"/>
            </a:stretch>
          </a:blipFill>
          <a:ln>
            <a:noFill/>
          </a:ln>
        </p:spPr>
      </p:sp>
      <p:sp>
        <p:nvSpPr>
          <p:cNvPr id="242" name="Google Shape;242;p6"/>
          <p:cNvSpPr txBox="1"/>
          <p:nvPr/>
        </p:nvSpPr>
        <p:spPr>
          <a:xfrm>
            <a:off x="3826380" y="463296"/>
            <a:ext cx="10132779" cy="1038746"/>
          </a:xfrm>
          <a:prstGeom prst="rect">
            <a:avLst/>
          </a:prstGeom>
          <a:noFill/>
          <a:ln>
            <a:noFill/>
          </a:ln>
        </p:spPr>
        <p:txBody>
          <a:bodyPr anchorCtr="0" anchor="t" bIns="0" lIns="0" spcFirstLastPara="1" rIns="0" wrap="square" tIns="0">
            <a:spAutoFit/>
          </a:bodyPr>
          <a:lstStyle/>
          <a:p>
            <a:pPr indent="0" lvl="1" marL="777240" marR="0" rtl="0" algn="ctr">
              <a:lnSpc>
                <a:spcPct val="112986"/>
              </a:lnSpc>
              <a:spcBef>
                <a:spcPts val="0"/>
              </a:spcBef>
              <a:spcAft>
                <a:spcPts val="0"/>
              </a:spcAft>
              <a:buNone/>
            </a:pPr>
            <a:r>
              <a:rPr b="1" i="0" lang="en-US" sz="7200" u="none" cap="none" strike="noStrike">
                <a:solidFill>
                  <a:srgbClr val="000000"/>
                </a:solidFill>
                <a:latin typeface="Poppins"/>
                <a:ea typeface="Poppins"/>
                <a:cs typeface="Poppins"/>
                <a:sym typeface="Poppins"/>
              </a:rPr>
              <a:t>1. SUPERSTORE DATA</a:t>
            </a:r>
            <a:endParaRPr/>
          </a:p>
        </p:txBody>
      </p:sp>
      <p:sp>
        <p:nvSpPr>
          <p:cNvPr id="243" name="Google Shape;243;p6"/>
          <p:cNvSpPr txBox="1"/>
          <p:nvPr/>
        </p:nvSpPr>
        <p:spPr>
          <a:xfrm>
            <a:off x="4487520" y="1556004"/>
            <a:ext cx="10132779" cy="868934"/>
          </a:xfrm>
          <a:prstGeom prst="rect">
            <a:avLst/>
          </a:prstGeom>
          <a:noFill/>
          <a:ln>
            <a:noFill/>
          </a:ln>
        </p:spPr>
        <p:txBody>
          <a:bodyPr anchorCtr="0" anchor="t" bIns="0" lIns="0" spcFirstLastPara="1" rIns="0" wrap="square" tIns="0">
            <a:spAutoFit/>
          </a:bodyPr>
          <a:lstStyle/>
          <a:p>
            <a:pPr indent="0" lvl="0" marL="0" marR="0" rtl="0" algn="ctr">
              <a:lnSpc>
                <a:spcPct val="113000"/>
              </a:lnSpc>
              <a:spcBef>
                <a:spcPts val="0"/>
              </a:spcBef>
              <a:spcAft>
                <a:spcPts val="0"/>
              </a:spcAft>
              <a:buNone/>
            </a:pPr>
            <a:r>
              <a:rPr b="1" i="0" lang="en-US" sz="5600" u="none" cap="none" strike="noStrike">
                <a:solidFill>
                  <a:srgbClr val="0E8388"/>
                </a:solidFill>
                <a:latin typeface="Poppins"/>
                <a:ea typeface="Poppins"/>
                <a:cs typeface="Poppins"/>
                <a:sym typeface="Poppins"/>
              </a:rPr>
              <a:t>Giải thích dữ liệu đầu vào</a:t>
            </a:r>
            <a:endParaRPr/>
          </a:p>
        </p:txBody>
      </p:sp>
      <p:sp>
        <p:nvSpPr>
          <p:cNvPr id="244" name="Google Shape;244;p6"/>
          <p:cNvSpPr txBox="1"/>
          <p:nvPr/>
        </p:nvSpPr>
        <p:spPr>
          <a:xfrm>
            <a:off x="15219905" y="9354614"/>
            <a:ext cx="2726829"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Chế Mậu Hành</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7"/>
          <p:cNvSpPr/>
          <p:nvPr/>
        </p:nvSpPr>
        <p:spPr>
          <a:xfrm rot="-4773720">
            <a:off x="5570985" y="2932996"/>
            <a:ext cx="12676724" cy="4421008"/>
          </a:xfrm>
          <a:custGeom>
            <a:rect b="b" l="l" r="r" t="t"/>
            <a:pathLst>
              <a:path extrusionOk="0" h="4421008" w="12676724">
                <a:moveTo>
                  <a:pt x="0" y="0"/>
                </a:moveTo>
                <a:lnTo>
                  <a:pt x="12676724" y="0"/>
                </a:lnTo>
                <a:lnTo>
                  <a:pt x="12676724" y="4421008"/>
                </a:lnTo>
                <a:lnTo>
                  <a:pt x="0" y="4421008"/>
                </a:lnTo>
                <a:lnTo>
                  <a:pt x="0" y="0"/>
                </a:lnTo>
                <a:close/>
              </a:path>
            </a:pathLst>
          </a:custGeom>
          <a:blipFill rotWithShape="1">
            <a:blip r:embed="rId3">
              <a:alphaModFix/>
            </a:blip>
            <a:stretch>
              <a:fillRect b="0" l="0" r="0" t="0"/>
            </a:stretch>
          </a:blipFill>
          <a:ln>
            <a:noFill/>
          </a:ln>
        </p:spPr>
      </p:sp>
      <p:sp>
        <p:nvSpPr>
          <p:cNvPr id="250" name="Google Shape;250;p7"/>
          <p:cNvSpPr/>
          <p:nvPr/>
        </p:nvSpPr>
        <p:spPr>
          <a:xfrm>
            <a:off x="11115371" y="0"/>
            <a:ext cx="7172607" cy="10284336"/>
          </a:xfrm>
          <a:custGeom>
            <a:rect b="b" l="l" r="r" t="t"/>
            <a:pathLst>
              <a:path extrusionOk="0" h="29405582" w="20508340">
                <a:moveTo>
                  <a:pt x="9683242" y="0"/>
                </a:moveTo>
                <a:cubicBezTo>
                  <a:pt x="9719437" y="5416550"/>
                  <a:pt x="8407908" y="9588373"/>
                  <a:pt x="4155313" y="16175737"/>
                </a:cubicBezTo>
                <a:cubicBezTo>
                  <a:pt x="343281" y="22080474"/>
                  <a:pt x="1397" y="27222577"/>
                  <a:pt x="0" y="28861513"/>
                </a:cubicBezTo>
                <a:lnTo>
                  <a:pt x="0" y="28881071"/>
                </a:lnTo>
                <a:cubicBezTo>
                  <a:pt x="254" y="29222064"/>
                  <a:pt x="15240" y="29405582"/>
                  <a:pt x="15240" y="29405582"/>
                </a:cubicBezTo>
                <a:lnTo>
                  <a:pt x="20508340" y="29405582"/>
                </a:lnTo>
                <a:lnTo>
                  <a:pt x="20508340" y="0"/>
                </a:lnTo>
                <a:close/>
              </a:path>
            </a:pathLst>
          </a:custGeom>
          <a:blipFill rotWithShape="1">
            <a:blip r:embed="rId4">
              <a:alphaModFix/>
            </a:blip>
            <a:stretch>
              <a:fillRect b="0" l="-60129" r="-58197" t="-1515"/>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7"/>
          <p:cNvSpPr/>
          <p:nvPr/>
        </p:nvSpPr>
        <p:spPr>
          <a:xfrm flipH="1" rot="-2967198">
            <a:off x="13287997" y="6433664"/>
            <a:ext cx="10665551" cy="3626287"/>
          </a:xfrm>
          <a:custGeom>
            <a:rect b="b" l="l" r="r" t="t"/>
            <a:pathLst>
              <a:path extrusionOk="0" h="3626287" w="10665551">
                <a:moveTo>
                  <a:pt x="10665551" y="0"/>
                </a:moveTo>
                <a:lnTo>
                  <a:pt x="0" y="0"/>
                </a:lnTo>
                <a:lnTo>
                  <a:pt x="0" y="3626288"/>
                </a:lnTo>
                <a:lnTo>
                  <a:pt x="10665551" y="3626288"/>
                </a:lnTo>
                <a:lnTo>
                  <a:pt x="10665551" y="0"/>
                </a:lnTo>
                <a:close/>
              </a:path>
            </a:pathLst>
          </a:custGeom>
          <a:blipFill rotWithShape="1">
            <a:blip r:embed="rId5">
              <a:alphaModFix amt="77000"/>
            </a:blip>
            <a:stretch>
              <a:fillRect b="0" l="0" r="0" t="0"/>
            </a:stretch>
          </a:blipFill>
          <a:ln>
            <a:noFill/>
          </a:ln>
        </p:spPr>
      </p:sp>
      <p:grpSp>
        <p:nvGrpSpPr>
          <p:cNvPr id="252" name="Google Shape;252;p7"/>
          <p:cNvGrpSpPr/>
          <p:nvPr/>
        </p:nvGrpSpPr>
        <p:grpSpPr>
          <a:xfrm>
            <a:off x="11279555" y="946396"/>
            <a:ext cx="857867" cy="857867"/>
            <a:chOff x="0" y="0"/>
            <a:chExt cx="812800" cy="812800"/>
          </a:xfrm>
        </p:grpSpPr>
        <p:sp>
          <p:nvSpPr>
            <p:cNvPr id="253" name="Google Shape;253;p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55" name="Google Shape;255;p7"/>
          <p:cNvGrpSpPr/>
          <p:nvPr/>
        </p:nvGrpSpPr>
        <p:grpSpPr>
          <a:xfrm>
            <a:off x="10765440" y="2226096"/>
            <a:ext cx="604566" cy="604566"/>
            <a:chOff x="0" y="0"/>
            <a:chExt cx="812800" cy="812800"/>
          </a:xfrm>
        </p:grpSpPr>
        <p:sp>
          <p:nvSpPr>
            <p:cNvPr id="256" name="Google Shape;256;p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E8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58" name="Google Shape;258;p7"/>
          <p:cNvGrpSpPr/>
          <p:nvPr/>
        </p:nvGrpSpPr>
        <p:grpSpPr>
          <a:xfrm>
            <a:off x="11590531" y="681913"/>
            <a:ext cx="637633" cy="637633"/>
            <a:chOff x="0" y="0"/>
            <a:chExt cx="812800" cy="812800"/>
          </a:xfrm>
        </p:grpSpPr>
        <p:sp>
          <p:nvSpPr>
            <p:cNvPr id="259" name="Google Shape;259;p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76200">
              <a:solidFill>
                <a:srgbClr val="FDB03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030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61" name="Google Shape;261;p7"/>
          <p:cNvSpPr txBox="1"/>
          <p:nvPr/>
        </p:nvSpPr>
        <p:spPr>
          <a:xfrm>
            <a:off x="319980" y="5123117"/>
            <a:ext cx="10132779" cy="1111758"/>
          </a:xfrm>
          <a:prstGeom prst="rect">
            <a:avLst/>
          </a:prstGeom>
          <a:noFill/>
          <a:ln>
            <a:noFill/>
          </a:ln>
        </p:spPr>
        <p:txBody>
          <a:bodyPr anchorCtr="0" anchor="t" bIns="0" lIns="0" spcFirstLastPara="1" rIns="0" wrap="square" tIns="0">
            <a:spAutoFit/>
          </a:bodyPr>
          <a:lstStyle/>
          <a:p>
            <a:pPr indent="0" lvl="0" marL="0" marR="0" rtl="0" algn="ctr">
              <a:lnSpc>
                <a:spcPct val="112986"/>
              </a:lnSpc>
              <a:spcBef>
                <a:spcPts val="0"/>
              </a:spcBef>
              <a:spcAft>
                <a:spcPts val="0"/>
              </a:spcAft>
              <a:buNone/>
            </a:pPr>
            <a:r>
              <a:rPr b="1" i="0" lang="en-US" sz="7200" u="none" cap="none" strike="noStrike">
                <a:solidFill>
                  <a:srgbClr val="000000"/>
                </a:solidFill>
                <a:latin typeface="Poppins"/>
                <a:ea typeface="Poppins"/>
                <a:cs typeface="Poppins"/>
                <a:sym typeface="Poppins"/>
              </a:rPr>
              <a:t>2. ETL PROJECT</a:t>
            </a:r>
            <a:endParaRPr/>
          </a:p>
        </p:txBody>
      </p:sp>
      <p:sp>
        <p:nvSpPr>
          <p:cNvPr id="262" name="Google Shape;262;p7"/>
          <p:cNvSpPr txBox="1"/>
          <p:nvPr/>
        </p:nvSpPr>
        <p:spPr>
          <a:xfrm>
            <a:off x="319980" y="9573932"/>
            <a:ext cx="2307431"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Đỗ Lê Khanh</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8"/>
          <p:cNvSpPr/>
          <p:nvPr/>
        </p:nvSpPr>
        <p:spPr>
          <a:xfrm>
            <a:off x="9565708" y="-1007855"/>
            <a:ext cx="2599050" cy="2599050"/>
          </a:xfrm>
          <a:custGeom>
            <a:rect b="b" l="l" r="r" t="t"/>
            <a:pathLst>
              <a:path extrusionOk="0" h="2599050" w="2599050">
                <a:moveTo>
                  <a:pt x="0" y="0"/>
                </a:moveTo>
                <a:lnTo>
                  <a:pt x="2599050" y="0"/>
                </a:lnTo>
                <a:lnTo>
                  <a:pt x="2599050" y="2599050"/>
                </a:lnTo>
                <a:lnTo>
                  <a:pt x="0" y="2599050"/>
                </a:lnTo>
                <a:lnTo>
                  <a:pt x="0" y="0"/>
                </a:lnTo>
                <a:close/>
              </a:path>
            </a:pathLst>
          </a:custGeom>
          <a:blipFill rotWithShape="1">
            <a:blip r:embed="rId3">
              <a:alphaModFix/>
            </a:blip>
            <a:stretch>
              <a:fillRect b="0" l="0" r="0" t="0"/>
            </a:stretch>
          </a:blipFill>
          <a:ln>
            <a:noFill/>
          </a:ln>
        </p:spPr>
      </p:sp>
      <p:sp>
        <p:nvSpPr>
          <p:cNvPr id="268" name="Google Shape;268;p8"/>
          <p:cNvSpPr/>
          <p:nvPr/>
        </p:nvSpPr>
        <p:spPr>
          <a:xfrm>
            <a:off x="9761716" y="-811846"/>
            <a:ext cx="2207033" cy="2207033"/>
          </a:xfrm>
          <a:custGeom>
            <a:rect b="b" l="l" r="r" t="t"/>
            <a:pathLst>
              <a:path extrusionOk="0" h="2207033" w="2207033">
                <a:moveTo>
                  <a:pt x="0" y="0"/>
                </a:moveTo>
                <a:lnTo>
                  <a:pt x="2207033" y="0"/>
                </a:lnTo>
                <a:lnTo>
                  <a:pt x="2207033" y="2207032"/>
                </a:lnTo>
                <a:lnTo>
                  <a:pt x="0" y="2207032"/>
                </a:lnTo>
                <a:lnTo>
                  <a:pt x="0" y="0"/>
                </a:lnTo>
                <a:close/>
              </a:path>
            </a:pathLst>
          </a:custGeom>
          <a:blipFill rotWithShape="1">
            <a:blip r:embed="rId4">
              <a:alphaModFix/>
            </a:blip>
            <a:stretch>
              <a:fillRect b="0" l="0" r="0" t="0"/>
            </a:stretch>
          </a:blipFill>
          <a:ln>
            <a:noFill/>
          </a:ln>
        </p:spPr>
      </p:sp>
      <p:sp>
        <p:nvSpPr>
          <p:cNvPr id="269" name="Google Shape;269;p8"/>
          <p:cNvSpPr/>
          <p:nvPr/>
        </p:nvSpPr>
        <p:spPr>
          <a:xfrm>
            <a:off x="9876152" y="-697410"/>
            <a:ext cx="1978160" cy="1978160"/>
          </a:xfrm>
          <a:custGeom>
            <a:rect b="b" l="l" r="r" t="t"/>
            <a:pathLst>
              <a:path extrusionOk="0" h="1978160" w="1978160">
                <a:moveTo>
                  <a:pt x="0" y="0"/>
                </a:moveTo>
                <a:lnTo>
                  <a:pt x="1978161" y="0"/>
                </a:lnTo>
                <a:lnTo>
                  <a:pt x="1978161" y="1978160"/>
                </a:lnTo>
                <a:lnTo>
                  <a:pt x="0" y="1978160"/>
                </a:lnTo>
                <a:lnTo>
                  <a:pt x="0" y="0"/>
                </a:lnTo>
                <a:close/>
              </a:path>
            </a:pathLst>
          </a:custGeom>
          <a:blipFill rotWithShape="1">
            <a:blip r:embed="rId5">
              <a:alphaModFix/>
            </a:blip>
            <a:stretch>
              <a:fillRect b="0" l="0" r="0" t="0"/>
            </a:stretch>
          </a:blipFill>
          <a:ln>
            <a:noFill/>
          </a:ln>
        </p:spPr>
      </p:sp>
      <p:sp>
        <p:nvSpPr>
          <p:cNvPr id="270" name="Google Shape;270;p8"/>
          <p:cNvSpPr/>
          <p:nvPr/>
        </p:nvSpPr>
        <p:spPr>
          <a:xfrm>
            <a:off x="10238443" y="-200360"/>
            <a:ext cx="1253580" cy="984060"/>
          </a:xfrm>
          <a:custGeom>
            <a:rect b="b" l="l" r="r" t="t"/>
            <a:pathLst>
              <a:path extrusionOk="0" h="984060" w="1253580">
                <a:moveTo>
                  <a:pt x="0" y="0"/>
                </a:moveTo>
                <a:lnTo>
                  <a:pt x="1253580" y="0"/>
                </a:lnTo>
                <a:lnTo>
                  <a:pt x="1253580" y="984060"/>
                </a:lnTo>
                <a:lnTo>
                  <a:pt x="0" y="984060"/>
                </a:lnTo>
                <a:lnTo>
                  <a:pt x="0" y="0"/>
                </a:lnTo>
                <a:close/>
              </a:path>
            </a:pathLst>
          </a:custGeom>
          <a:blipFill rotWithShape="1">
            <a:blip r:embed="rId6">
              <a:alphaModFix/>
            </a:blip>
            <a:stretch>
              <a:fillRect b="0" l="0" r="0" t="0"/>
            </a:stretch>
          </a:blipFill>
          <a:ln>
            <a:noFill/>
          </a:ln>
        </p:spPr>
      </p:sp>
      <p:sp>
        <p:nvSpPr>
          <p:cNvPr id="271" name="Google Shape;271;p8"/>
          <p:cNvSpPr/>
          <p:nvPr/>
        </p:nvSpPr>
        <p:spPr>
          <a:xfrm rot="-10520999">
            <a:off x="12455024" y="-1230096"/>
            <a:ext cx="6240735" cy="2176456"/>
          </a:xfrm>
          <a:custGeom>
            <a:rect b="b" l="l" r="r" t="t"/>
            <a:pathLst>
              <a:path extrusionOk="0" h="2176456" w="6240735">
                <a:moveTo>
                  <a:pt x="0" y="0"/>
                </a:moveTo>
                <a:lnTo>
                  <a:pt x="6240735" y="0"/>
                </a:lnTo>
                <a:lnTo>
                  <a:pt x="6240735" y="2176456"/>
                </a:lnTo>
                <a:lnTo>
                  <a:pt x="0" y="2176456"/>
                </a:lnTo>
                <a:lnTo>
                  <a:pt x="0" y="0"/>
                </a:lnTo>
                <a:close/>
              </a:path>
            </a:pathLst>
          </a:custGeom>
          <a:blipFill rotWithShape="1">
            <a:blip r:embed="rId7">
              <a:alphaModFix/>
            </a:blip>
            <a:stretch>
              <a:fillRect b="0" l="0" r="0" t="0"/>
            </a:stretch>
          </a:blipFill>
          <a:ln>
            <a:noFill/>
          </a:ln>
        </p:spPr>
      </p:sp>
      <p:sp>
        <p:nvSpPr>
          <p:cNvPr id="272" name="Google Shape;272;p8"/>
          <p:cNvSpPr/>
          <p:nvPr/>
        </p:nvSpPr>
        <p:spPr>
          <a:xfrm flipH="1" rot="10598374">
            <a:off x="-440482" y="-1269646"/>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7">
              <a:alphaModFix/>
            </a:blip>
            <a:stretch>
              <a:fillRect b="0" l="0" r="0" t="0"/>
            </a:stretch>
          </a:blipFill>
          <a:ln>
            <a:noFill/>
          </a:ln>
        </p:spPr>
      </p:sp>
      <p:sp>
        <p:nvSpPr>
          <p:cNvPr id="273" name="Google Shape;273;p8"/>
          <p:cNvSpPr txBox="1"/>
          <p:nvPr/>
        </p:nvSpPr>
        <p:spPr>
          <a:xfrm>
            <a:off x="3031013" y="7363200"/>
            <a:ext cx="6066165" cy="3662896"/>
          </a:xfrm>
          <a:prstGeom prst="rect">
            <a:avLst/>
          </a:prstGeom>
          <a:noFill/>
          <a:ln>
            <a:noFill/>
          </a:ln>
        </p:spPr>
        <p:txBody>
          <a:bodyPr anchorCtr="0" anchor="t" bIns="0" lIns="0" spcFirstLastPara="1" rIns="0" wrap="square" tIns="0">
            <a:spAutoFit/>
          </a:bodyPr>
          <a:lstStyle/>
          <a:p>
            <a:pPr indent="0" lvl="0" marL="0" marR="0" rtl="0" algn="just">
              <a:lnSpc>
                <a:spcPct val="118974"/>
              </a:lnSpc>
              <a:spcBef>
                <a:spcPts val="0"/>
              </a:spcBef>
              <a:spcAft>
                <a:spcPts val="0"/>
              </a:spcAft>
              <a:buNone/>
            </a:pPr>
            <a:r>
              <a:rPr b="0" i="0" lang="en-US" sz="2203" u="none" cap="none" strike="noStrike">
                <a:solidFill>
                  <a:srgbClr val="FFFFFF"/>
                </a:solidFill>
                <a:latin typeface="Poppins"/>
                <a:ea typeface="Poppins"/>
                <a:cs typeface="Poppins"/>
                <a:sym typeface="Poppins"/>
              </a:rPr>
              <a:t>Lorem ipsum dolor sit amet, consectetur adipiscing elit. Nullam sed magna quis ligula sollicitudin vestibulum. Nunc ullamcorper diam eget nisi varius, non pharetra turpis rutrum. Ut imperdiet tortor vel sapien efficitur aliquam. Vivamus interdum risus sagittis rhoncus egestas. Nullam ac efficitur neque. Vestibulum venenatis, tellus a ultricies ultricies, elit massa interdum sapien, vel molestie elit magna vel odio. Mauris lobortis, arcu id.</a:t>
            </a:r>
            <a:endParaRPr/>
          </a:p>
        </p:txBody>
      </p:sp>
      <p:sp>
        <p:nvSpPr>
          <p:cNvPr id="274" name="Google Shape;274;p8"/>
          <p:cNvSpPr/>
          <p:nvPr/>
        </p:nvSpPr>
        <p:spPr>
          <a:xfrm>
            <a:off x="756396" y="6074101"/>
            <a:ext cx="8489373" cy="2894654"/>
          </a:xfrm>
          <a:custGeom>
            <a:rect b="b" l="l" r="r" t="t"/>
            <a:pathLst>
              <a:path extrusionOk="0" h="2894654" w="8489373">
                <a:moveTo>
                  <a:pt x="0" y="0"/>
                </a:moveTo>
                <a:lnTo>
                  <a:pt x="8489373" y="0"/>
                </a:lnTo>
                <a:lnTo>
                  <a:pt x="8489373" y="2894654"/>
                </a:lnTo>
                <a:lnTo>
                  <a:pt x="0" y="2894654"/>
                </a:lnTo>
                <a:lnTo>
                  <a:pt x="0" y="0"/>
                </a:lnTo>
                <a:close/>
              </a:path>
            </a:pathLst>
          </a:custGeom>
          <a:blipFill rotWithShape="1">
            <a:blip r:embed="rId8">
              <a:alphaModFix/>
            </a:blip>
            <a:stretch>
              <a:fillRect b="-926" l="0" r="0" t="-927"/>
            </a:stretch>
          </a:blipFill>
          <a:ln>
            <a:noFill/>
          </a:ln>
        </p:spPr>
      </p:sp>
      <p:sp>
        <p:nvSpPr>
          <p:cNvPr id="275" name="Google Shape;275;p8"/>
          <p:cNvSpPr/>
          <p:nvPr/>
        </p:nvSpPr>
        <p:spPr>
          <a:xfrm>
            <a:off x="756396" y="1666875"/>
            <a:ext cx="8091493" cy="3224894"/>
          </a:xfrm>
          <a:custGeom>
            <a:rect b="b" l="l" r="r" t="t"/>
            <a:pathLst>
              <a:path extrusionOk="0" h="3224894" w="8091493">
                <a:moveTo>
                  <a:pt x="0" y="0"/>
                </a:moveTo>
                <a:lnTo>
                  <a:pt x="8091493" y="0"/>
                </a:lnTo>
                <a:lnTo>
                  <a:pt x="8091493" y="3224894"/>
                </a:lnTo>
                <a:lnTo>
                  <a:pt x="0" y="3224894"/>
                </a:lnTo>
                <a:lnTo>
                  <a:pt x="0" y="0"/>
                </a:lnTo>
                <a:close/>
              </a:path>
            </a:pathLst>
          </a:custGeom>
          <a:blipFill rotWithShape="1">
            <a:blip r:embed="rId9">
              <a:alphaModFix/>
            </a:blip>
            <a:stretch>
              <a:fillRect b="0" l="-1438" r="-3890" t="0"/>
            </a:stretch>
          </a:blipFill>
          <a:ln>
            <a:noFill/>
          </a:ln>
        </p:spPr>
      </p:sp>
      <p:cxnSp>
        <p:nvCxnSpPr>
          <p:cNvPr id="276" name="Google Shape;276;p8"/>
          <p:cNvCxnSpPr/>
          <p:nvPr/>
        </p:nvCxnSpPr>
        <p:spPr>
          <a:xfrm rot="10800000">
            <a:off x="7637957" y="8790480"/>
            <a:ext cx="0" cy="467820"/>
          </a:xfrm>
          <a:prstGeom prst="straightConnector1">
            <a:avLst/>
          </a:prstGeom>
          <a:noFill/>
          <a:ln cap="flat" cmpd="sng" w="38100">
            <a:solidFill>
              <a:srgbClr val="FF3131"/>
            </a:solidFill>
            <a:prstDash val="solid"/>
            <a:round/>
            <a:headEnd len="sm" w="sm" type="none"/>
            <a:tailEnd len="sm" w="sm" type="none"/>
          </a:ln>
        </p:spPr>
      </p:cxnSp>
      <p:sp>
        <p:nvSpPr>
          <p:cNvPr id="277" name="Google Shape;277;p8"/>
          <p:cNvSpPr/>
          <p:nvPr/>
        </p:nvSpPr>
        <p:spPr>
          <a:xfrm>
            <a:off x="9245769" y="1969786"/>
            <a:ext cx="8721510" cy="2227508"/>
          </a:xfrm>
          <a:custGeom>
            <a:rect b="b" l="l" r="r" t="t"/>
            <a:pathLst>
              <a:path extrusionOk="0" h="2227508" w="8721510">
                <a:moveTo>
                  <a:pt x="0" y="0"/>
                </a:moveTo>
                <a:lnTo>
                  <a:pt x="8721510" y="0"/>
                </a:lnTo>
                <a:lnTo>
                  <a:pt x="8721510" y="2227508"/>
                </a:lnTo>
                <a:lnTo>
                  <a:pt x="0" y="2227508"/>
                </a:lnTo>
                <a:lnTo>
                  <a:pt x="0" y="0"/>
                </a:lnTo>
                <a:close/>
              </a:path>
            </a:pathLst>
          </a:custGeom>
          <a:blipFill rotWithShape="1">
            <a:blip r:embed="rId10">
              <a:alphaModFix/>
            </a:blip>
            <a:stretch>
              <a:fillRect b="-9424" l="0" r="0" t="-75"/>
            </a:stretch>
          </a:blipFill>
          <a:ln>
            <a:noFill/>
          </a:ln>
        </p:spPr>
      </p:sp>
      <p:sp>
        <p:nvSpPr>
          <p:cNvPr id="278" name="Google Shape;278;p8"/>
          <p:cNvSpPr/>
          <p:nvPr/>
        </p:nvSpPr>
        <p:spPr>
          <a:xfrm>
            <a:off x="10977692" y="4749710"/>
            <a:ext cx="6678505" cy="3087969"/>
          </a:xfrm>
          <a:custGeom>
            <a:rect b="b" l="l" r="r" t="t"/>
            <a:pathLst>
              <a:path extrusionOk="0" h="3087969" w="6678505">
                <a:moveTo>
                  <a:pt x="0" y="0"/>
                </a:moveTo>
                <a:lnTo>
                  <a:pt x="6678505" y="0"/>
                </a:lnTo>
                <a:lnTo>
                  <a:pt x="6678505" y="3087968"/>
                </a:lnTo>
                <a:lnTo>
                  <a:pt x="0" y="3087968"/>
                </a:lnTo>
                <a:lnTo>
                  <a:pt x="0" y="0"/>
                </a:lnTo>
                <a:close/>
              </a:path>
            </a:pathLst>
          </a:custGeom>
          <a:blipFill rotWithShape="1">
            <a:blip r:embed="rId11">
              <a:alphaModFix/>
            </a:blip>
            <a:stretch>
              <a:fillRect b="0" l="0" r="-65969" t="0"/>
            </a:stretch>
          </a:blipFill>
          <a:ln>
            <a:noFill/>
          </a:ln>
        </p:spPr>
      </p:sp>
      <p:sp>
        <p:nvSpPr>
          <p:cNvPr id="279" name="Google Shape;279;p8"/>
          <p:cNvSpPr/>
          <p:nvPr/>
        </p:nvSpPr>
        <p:spPr>
          <a:xfrm>
            <a:off x="11229043" y="7973364"/>
            <a:ext cx="6238684" cy="1990782"/>
          </a:xfrm>
          <a:custGeom>
            <a:rect b="b" l="l" r="r" t="t"/>
            <a:pathLst>
              <a:path extrusionOk="0" h="1990782" w="6238684">
                <a:moveTo>
                  <a:pt x="0" y="0"/>
                </a:moveTo>
                <a:lnTo>
                  <a:pt x="6238683" y="0"/>
                </a:lnTo>
                <a:lnTo>
                  <a:pt x="6238683" y="1990782"/>
                </a:lnTo>
                <a:lnTo>
                  <a:pt x="0" y="1990782"/>
                </a:lnTo>
                <a:lnTo>
                  <a:pt x="0" y="0"/>
                </a:lnTo>
                <a:close/>
              </a:path>
            </a:pathLst>
          </a:custGeom>
          <a:blipFill rotWithShape="1">
            <a:blip r:embed="rId12">
              <a:alphaModFix/>
            </a:blip>
            <a:stretch>
              <a:fillRect b="-62361" l="0" r="-62543" t="0"/>
            </a:stretch>
          </a:blipFill>
          <a:ln>
            <a:noFill/>
          </a:ln>
        </p:spPr>
      </p:sp>
      <p:sp>
        <p:nvSpPr>
          <p:cNvPr id="280" name="Google Shape;280;p8"/>
          <p:cNvSpPr txBox="1"/>
          <p:nvPr/>
        </p:nvSpPr>
        <p:spPr>
          <a:xfrm>
            <a:off x="10977692" y="4566360"/>
            <a:ext cx="5001235" cy="641293"/>
          </a:xfrm>
          <a:prstGeom prst="rect">
            <a:avLst/>
          </a:prstGeom>
          <a:noFill/>
          <a:ln>
            <a:noFill/>
          </a:ln>
        </p:spPr>
        <p:txBody>
          <a:bodyPr anchorCtr="0" anchor="t" bIns="0" lIns="0" spcFirstLastPara="1" rIns="0" wrap="square" tIns="0">
            <a:spAutoFit/>
          </a:bodyPr>
          <a:lstStyle/>
          <a:p>
            <a:pPr indent="0" lvl="0" marL="0" marR="0" rtl="0" algn="ctr">
              <a:lnSpc>
                <a:spcPct val="112994"/>
              </a:lnSpc>
              <a:spcBef>
                <a:spcPts val="0"/>
              </a:spcBef>
              <a:spcAft>
                <a:spcPts val="0"/>
              </a:spcAft>
              <a:buNone/>
            </a:pPr>
            <a:r>
              <a:rPr b="1" i="0" lang="en-US" sz="4148" u="none" cap="none" strike="noStrike">
                <a:solidFill>
                  <a:srgbClr val="FFFFFF"/>
                </a:solidFill>
                <a:latin typeface="Poppins"/>
                <a:ea typeface="Poppins"/>
                <a:cs typeface="Poppins"/>
                <a:sym typeface="Poppins"/>
              </a:rPr>
              <a:t>Company Mission</a:t>
            </a:r>
            <a:endParaRPr/>
          </a:p>
        </p:txBody>
      </p:sp>
      <p:sp>
        <p:nvSpPr>
          <p:cNvPr id="281" name="Google Shape;281;p8"/>
          <p:cNvSpPr txBox="1"/>
          <p:nvPr/>
        </p:nvSpPr>
        <p:spPr>
          <a:xfrm>
            <a:off x="3960723" y="634381"/>
            <a:ext cx="5285047" cy="1433322"/>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799" u="none" cap="none" strike="noStrike">
                <a:solidFill>
                  <a:srgbClr val="000000"/>
                </a:solidFill>
                <a:latin typeface="Poppins"/>
                <a:ea typeface="Poppins"/>
                <a:cs typeface="Poppins"/>
                <a:sym typeface="Poppins"/>
              </a:rPr>
              <a:t> ETL Dimension</a:t>
            </a:r>
            <a:endParaRPr/>
          </a:p>
          <a:p>
            <a:pPr indent="0" lvl="0" marL="0" marR="0" rtl="0" algn="ctr">
              <a:lnSpc>
                <a:spcPct val="113002"/>
              </a:lnSpc>
              <a:spcBef>
                <a:spcPts val="0"/>
              </a:spcBef>
              <a:spcAft>
                <a:spcPts val="0"/>
              </a:spcAft>
              <a:buNone/>
            </a:pPr>
            <a:r>
              <a:t/>
            </a:r>
            <a:endParaRPr b="1" i="0" sz="4799" u="none" cap="none" strike="noStrike">
              <a:solidFill>
                <a:srgbClr val="000000"/>
              </a:solidFill>
              <a:latin typeface="Poppins"/>
              <a:ea typeface="Poppins"/>
              <a:cs typeface="Poppins"/>
              <a:sym typeface="Poppins"/>
            </a:endParaRPr>
          </a:p>
        </p:txBody>
      </p:sp>
      <p:cxnSp>
        <p:nvCxnSpPr>
          <p:cNvPr id="282" name="Google Shape;282;p8"/>
          <p:cNvCxnSpPr/>
          <p:nvPr/>
        </p:nvCxnSpPr>
        <p:spPr>
          <a:xfrm flipH="1" rot="10800000">
            <a:off x="7619113" y="9258300"/>
            <a:ext cx="2619330" cy="19050"/>
          </a:xfrm>
          <a:prstGeom prst="straightConnector1">
            <a:avLst/>
          </a:prstGeom>
          <a:noFill/>
          <a:ln cap="flat" cmpd="sng" w="38100">
            <a:solidFill>
              <a:srgbClr val="FF3131"/>
            </a:solidFill>
            <a:prstDash val="solid"/>
            <a:round/>
            <a:headEnd len="sm" w="sm" type="none"/>
            <a:tailEnd len="sm" w="sm" type="none"/>
          </a:ln>
        </p:spPr>
      </p:cxnSp>
      <p:cxnSp>
        <p:nvCxnSpPr>
          <p:cNvPr id="283" name="Google Shape;283;p8"/>
          <p:cNvCxnSpPr/>
          <p:nvPr/>
        </p:nvCxnSpPr>
        <p:spPr>
          <a:xfrm flipH="1" rot="10800000">
            <a:off x="10232190" y="6690290"/>
            <a:ext cx="633043" cy="19050"/>
          </a:xfrm>
          <a:prstGeom prst="straightConnector1">
            <a:avLst/>
          </a:prstGeom>
          <a:noFill/>
          <a:ln cap="flat" cmpd="sng" w="38100">
            <a:solidFill>
              <a:srgbClr val="FF3131"/>
            </a:solidFill>
            <a:prstDash val="solid"/>
            <a:round/>
            <a:headEnd len="sm" w="sm" type="none"/>
            <a:tailEnd len="med" w="med" type="stealth"/>
          </a:ln>
        </p:spPr>
      </p:cxnSp>
      <p:cxnSp>
        <p:nvCxnSpPr>
          <p:cNvPr id="284" name="Google Shape;284;p8"/>
          <p:cNvCxnSpPr/>
          <p:nvPr/>
        </p:nvCxnSpPr>
        <p:spPr>
          <a:xfrm rot="10800000">
            <a:off x="10238443" y="6690290"/>
            <a:ext cx="0" cy="2587060"/>
          </a:xfrm>
          <a:prstGeom prst="straightConnector1">
            <a:avLst/>
          </a:prstGeom>
          <a:noFill/>
          <a:ln cap="flat" cmpd="sng" w="38100">
            <a:solidFill>
              <a:srgbClr val="FF3131"/>
            </a:solidFill>
            <a:prstDash val="solid"/>
            <a:round/>
            <a:headEnd len="sm" w="sm" type="none"/>
            <a:tailEnd len="sm" w="sm" type="none"/>
          </a:ln>
        </p:spPr>
      </p:cxnSp>
      <p:sp>
        <p:nvSpPr>
          <p:cNvPr id="285" name="Google Shape;285;p8"/>
          <p:cNvSpPr txBox="1"/>
          <p:nvPr/>
        </p:nvSpPr>
        <p:spPr>
          <a:xfrm>
            <a:off x="282580" y="9667600"/>
            <a:ext cx="2307431"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Đỗ Lê Khanh</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9"/>
          <p:cNvSpPr/>
          <p:nvPr/>
        </p:nvSpPr>
        <p:spPr>
          <a:xfrm>
            <a:off x="2404181" y="6669519"/>
            <a:ext cx="2588781" cy="2588781"/>
          </a:xfrm>
          <a:custGeom>
            <a:rect b="b" l="l" r="r" t="t"/>
            <a:pathLst>
              <a:path extrusionOk="0" h="2588781" w="2588781">
                <a:moveTo>
                  <a:pt x="0" y="0"/>
                </a:moveTo>
                <a:lnTo>
                  <a:pt x="2588781" y="0"/>
                </a:lnTo>
                <a:lnTo>
                  <a:pt x="2588781" y="2588781"/>
                </a:lnTo>
                <a:lnTo>
                  <a:pt x="0" y="2588781"/>
                </a:lnTo>
                <a:lnTo>
                  <a:pt x="0" y="0"/>
                </a:lnTo>
                <a:close/>
              </a:path>
            </a:pathLst>
          </a:custGeom>
          <a:blipFill rotWithShape="1">
            <a:blip r:embed="rId3">
              <a:alphaModFix/>
            </a:blip>
            <a:stretch>
              <a:fillRect b="0" l="0" r="0" t="0"/>
            </a:stretch>
          </a:blipFill>
          <a:ln>
            <a:noFill/>
          </a:ln>
        </p:spPr>
      </p:sp>
      <p:sp>
        <p:nvSpPr>
          <p:cNvPr id="291" name="Google Shape;291;p9"/>
          <p:cNvSpPr/>
          <p:nvPr/>
        </p:nvSpPr>
        <p:spPr>
          <a:xfrm>
            <a:off x="2713399" y="6978737"/>
            <a:ext cx="1970344" cy="1970344"/>
          </a:xfrm>
          <a:custGeom>
            <a:rect b="b" l="l" r="r" t="t"/>
            <a:pathLst>
              <a:path extrusionOk="0" h="1970344" w="1970344">
                <a:moveTo>
                  <a:pt x="0" y="0"/>
                </a:moveTo>
                <a:lnTo>
                  <a:pt x="1970345" y="0"/>
                </a:lnTo>
                <a:lnTo>
                  <a:pt x="1970345" y="1970345"/>
                </a:lnTo>
                <a:lnTo>
                  <a:pt x="0" y="1970345"/>
                </a:lnTo>
                <a:lnTo>
                  <a:pt x="0" y="0"/>
                </a:lnTo>
                <a:close/>
              </a:path>
            </a:pathLst>
          </a:custGeom>
          <a:blipFill rotWithShape="1">
            <a:blip r:embed="rId4">
              <a:alphaModFix/>
            </a:blip>
            <a:stretch>
              <a:fillRect b="0" l="0" r="0" t="0"/>
            </a:stretch>
          </a:blipFill>
          <a:ln>
            <a:noFill/>
          </a:ln>
        </p:spPr>
      </p:sp>
      <p:sp>
        <p:nvSpPr>
          <p:cNvPr id="292" name="Google Shape;292;p9"/>
          <p:cNvSpPr/>
          <p:nvPr/>
        </p:nvSpPr>
        <p:spPr>
          <a:xfrm>
            <a:off x="14108012" y="3225562"/>
            <a:ext cx="2588781" cy="2588781"/>
          </a:xfrm>
          <a:custGeom>
            <a:rect b="b" l="l" r="r" t="t"/>
            <a:pathLst>
              <a:path extrusionOk="0" h="2588781" w="2588781">
                <a:moveTo>
                  <a:pt x="0" y="0"/>
                </a:moveTo>
                <a:lnTo>
                  <a:pt x="2588781" y="0"/>
                </a:lnTo>
                <a:lnTo>
                  <a:pt x="2588781" y="2588780"/>
                </a:lnTo>
                <a:lnTo>
                  <a:pt x="0" y="2588780"/>
                </a:lnTo>
                <a:lnTo>
                  <a:pt x="0" y="0"/>
                </a:lnTo>
                <a:close/>
              </a:path>
            </a:pathLst>
          </a:custGeom>
          <a:blipFill rotWithShape="1">
            <a:blip r:embed="rId3">
              <a:alphaModFix/>
            </a:blip>
            <a:stretch>
              <a:fillRect b="0" l="0" r="0" t="0"/>
            </a:stretch>
          </a:blipFill>
          <a:ln>
            <a:noFill/>
          </a:ln>
        </p:spPr>
      </p:sp>
      <p:sp>
        <p:nvSpPr>
          <p:cNvPr id="293" name="Google Shape;293;p9"/>
          <p:cNvSpPr/>
          <p:nvPr/>
        </p:nvSpPr>
        <p:spPr>
          <a:xfrm>
            <a:off x="14303246" y="3420796"/>
            <a:ext cx="2198312" cy="2198312"/>
          </a:xfrm>
          <a:custGeom>
            <a:rect b="b" l="l" r="r" t="t"/>
            <a:pathLst>
              <a:path extrusionOk="0" h="2198312" w="2198312">
                <a:moveTo>
                  <a:pt x="0" y="0"/>
                </a:moveTo>
                <a:lnTo>
                  <a:pt x="2198312" y="0"/>
                </a:lnTo>
                <a:lnTo>
                  <a:pt x="2198312" y="2198312"/>
                </a:lnTo>
                <a:lnTo>
                  <a:pt x="0" y="2198312"/>
                </a:lnTo>
                <a:lnTo>
                  <a:pt x="0" y="0"/>
                </a:lnTo>
                <a:close/>
              </a:path>
            </a:pathLst>
          </a:custGeom>
          <a:blipFill rotWithShape="1">
            <a:blip r:embed="rId5">
              <a:alphaModFix/>
            </a:blip>
            <a:stretch>
              <a:fillRect b="0" l="0" r="0" t="0"/>
            </a:stretch>
          </a:blipFill>
          <a:ln>
            <a:noFill/>
          </a:ln>
        </p:spPr>
      </p:sp>
      <p:sp>
        <p:nvSpPr>
          <p:cNvPr id="294" name="Google Shape;294;p9"/>
          <p:cNvSpPr/>
          <p:nvPr/>
        </p:nvSpPr>
        <p:spPr>
          <a:xfrm>
            <a:off x="14417230" y="3534780"/>
            <a:ext cx="1970344" cy="1970344"/>
          </a:xfrm>
          <a:custGeom>
            <a:rect b="b" l="l" r="r" t="t"/>
            <a:pathLst>
              <a:path extrusionOk="0" h="1970344" w="1970344">
                <a:moveTo>
                  <a:pt x="0" y="0"/>
                </a:moveTo>
                <a:lnTo>
                  <a:pt x="1970344" y="0"/>
                </a:lnTo>
                <a:lnTo>
                  <a:pt x="1970344" y="1970344"/>
                </a:lnTo>
                <a:lnTo>
                  <a:pt x="0" y="1970344"/>
                </a:lnTo>
                <a:lnTo>
                  <a:pt x="0" y="0"/>
                </a:lnTo>
                <a:close/>
              </a:path>
            </a:pathLst>
          </a:custGeom>
          <a:blipFill rotWithShape="1">
            <a:blip r:embed="rId4">
              <a:alphaModFix/>
            </a:blip>
            <a:stretch>
              <a:fillRect b="0" l="0" r="0" t="0"/>
            </a:stretch>
          </a:blipFill>
          <a:ln>
            <a:noFill/>
          </a:ln>
        </p:spPr>
      </p:sp>
      <p:sp>
        <p:nvSpPr>
          <p:cNvPr id="295" name="Google Shape;295;p9"/>
          <p:cNvSpPr/>
          <p:nvPr/>
        </p:nvSpPr>
        <p:spPr>
          <a:xfrm>
            <a:off x="3124853" y="7390191"/>
            <a:ext cx="1147438" cy="1147438"/>
          </a:xfrm>
          <a:custGeom>
            <a:rect b="b" l="l" r="r" t="t"/>
            <a:pathLst>
              <a:path extrusionOk="0" h="1147438" w="1147438">
                <a:moveTo>
                  <a:pt x="0" y="0"/>
                </a:moveTo>
                <a:lnTo>
                  <a:pt x="1147437" y="0"/>
                </a:lnTo>
                <a:lnTo>
                  <a:pt x="1147437" y="1147437"/>
                </a:lnTo>
                <a:lnTo>
                  <a:pt x="0" y="1147437"/>
                </a:lnTo>
                <a:lnTo>
                  <a:pt x="0" y="0"/>
                </a:lnTo>
                <a:close/>
              </a:path>
            </a:pathLst>
          </a:custGeom>
          <a:blipFill rotWithShape="1">
            <a:blip r:embed="rId6">
              <a:alphaModFix/>
            </a:blip>
            <a:stretch>
              <a:fillRect b="0" l="0" r="0" t="0"/>
            </a:stretch>
          </a:blipFill>
          <a:ln>
            <a:noFill/>
          </a:ln>
        </p:spPr>
      </p:sp>
      <p:sp>
        <p:nvSpPr>
          <p:cNvPr id="296" name="Google Shape;296;p9"/>
          <p:cNvSpPr/>
          <p:nvPr/>
        </p:nvSpPr>
        <p:spPr>
          <a:xfrm>
            <a:off x="6484845" y="3946233"/>
            <a:ext cx="1147438" cy="1147438"/>
          </a:xfrm>
          <a:custGeom>
            <a:rect b="b" l="l" r="r" t="t"/>
            <a:pathLst>
              <a:path extrusionOk="0" h="1147438" w="1147438">
                <a:moveTo>
                  <a:pt x="0" y="0"/>
                </a:moveTo>
                <a:lnTo>
                  <a:pt x="1147438" y="0"/>
                </a:lnTo>
                <a:lnTo>
                  <a:pt x="1147438" y="1147438"/>
                </a:lnTo>
                <a:lnTo>
                  <a:pt x="0" y="1147438"/>
                </a:lnTo>
                <a:lnTo>
                  <a:pt x="0" y="0"/>
                </a:lnTo>
                <a:close/>
              </a:path>
            </a:pathLst>
          </a:custGeom>
          <a:blipFill rotWithShape="1">
            <a:blip r:embed="rId7">
              <a:alphaModFix/>
            </a:blip>
            <a:stretch>
              <a:fillRect b="0" l="0" r="0" t="0"/>
            </a:stretch>
          </a:blipFill>
          <a:ln>
            <a:noFill/>
          </a:ln>
        </p:spPr>
      </p:sp>
      <p:sp>
        <p:nvSpPr>
          <p:cNvPr id="297" name="Google Shape;297;p9"/>
          <p:cNvSpPr/>
          <p:nvPr/>
        </p:nvSpPr>
        <p:spPr>
          <a:xfrm>
            <a:off x="14828683" y="3946233"/>
            <a:ext cx="1147438" cy="1147438"/>
          </a:xfrm>
          <a:custGeom>
            <a:rect b="b" l="l" r="r" t="t"/>
            <a:pathLst>
              <a:path extrusionOk="0" h="1147438" w="1147438">
                <a:moveTo>
                  <a:pt x="0" y="0"/>
                </a:moveTo>
                <a:lnTo>
                  <a:pt x="1147438" y="0"/>
                </a:lnTo>
                <a:lnTo>
                  <a:pt x="1147438" y="1147438"/>
                </a:lnTo>
                <a:lnTo>
                  <a:pt x="0" y="1147438"/>
                </a:lnTo>
                <a:lnTo>
                  <a:pt x="0" y="0"/>
                </a:lnTo>
                <a:close/>
              </a:path>
            </a:pathLst>
          </a:custGeom>
          <a:blipFill rotWithShape="1">
            <a:blip r:embed="rId8">
              <a:alphaModFix/>
            </a:blip>
            <a:stretch>
              <a:fillRect b="0" l="0" r="0" t="0"/>
            </a:stretch>
          </a:blipFill>
          <a:ln>
            <a:noFill/>
          </a:ln>
        </p:spPr>
      </p:sp>
      <p:sp>
        <p:nvSpPr>
          <p:cNvPr id="298" name="Google Shape;298;p9"/>
          <p:cNvSpPr/>
          <p:nvPr/>
        </p:nvSpPr>
        <p:spPr>
          <a:xfrm rot="-10602057">
            <a:off x="12387093" y="-1133853"/>
            <a:ext cx="6240735" cy="2176456"/>
          </a:xfrm>
          <a:custGeom>
            <a:rect b="b" l="l" r="r" t="t"/>
            <a:pathLst>
              <a:path extrusionOk="0" h="2176456" w="6240735">
                <a:moveTo>
                  <a:pt x="0" y="0"/>
                </a:moveTo>
                <a:lnTo>
                  <a:pt x="6240735" y="0"/>
                </a:lnTo>
                <a:lnTo>
                  <a:pt x="6240735" y="2176457"/>
                </a:lnTo>
                <a:lnTo>
                  <a:pt x="0" y="2176457"/>
                </a:lnTo>
                <a:lnTo>
                  <a:pt x="0" y="0"/>
                </a:lnTo>
                <a:close/>
              </a:path>
            </a:pathLst>
          </a:custGeom>
          <a:blipFill rotWithShape="1">
            <a:blip r:embed="rId9">
              <a:alphaModFix/>
            </a:blip>
            <a:stretch>
              <a:fillRect b="0" l="0" r="0" t="0"/>
            </a:stretch>
          </a:blipFill>
          <a:ln>
            <a:noFill/>
          </a:ln>
        </p:spPr>
      </p:sp>
      <p:sp>
        <p:nvSpPr>
          <p:cNvPr id="299" name="Google Shape;299;p9"/>
          <p:cNvSpPr/>
          <p:nvPr/>
        </p:nvSpPr>
        <p:spPr>
          <a:xfrm flipH="1" rot="10598374">
            <a:off x="-440482" y="-1192452"/>
            <a:ext cx="6576787" cy="2293655"/>
          </a:xfrm>
          <a:custGeom>
            <a:rect b="b" l="l" r="r" t="t"/>
            <a:pathLst>
              <a:path extrusionOk="0" h="2293655" w="6576787">
                <a:moveTo>
                  <a:pt x="0" y="2293655"/>
                </a:moveTo>
                <a:lnTo>
                  <a:pt x="6576787" y="2293655"/>
                </a:lnTo>
                <a:lnTo>
                  <a:pt x="6576787" y="0"/>
                </a:lnTo>
                <a:lnTo>
                  <a:pt x="0" y="0"/>
                </a:lnTo>
                <a:lnTo>
                  <a:pt x="0" y="2293655"/>
                </a:lnTo>
                <a:close/>
              </a:path>
            </a:pathLst>
          </a:custGeom>
          <a:blipFill rotWithShape="1">
            <a:blip r:embed="rId9">
              <a:alphaModFix/>
            </a:blip>
            <a:stretch>
              <a:fillRect b="0" l="0" r="0" t="0"/>
            </a:stretch>
          </a:blipFill>
          <a:ln>
            <a:noFill/>
          </a:ln>
        </p:spPr>
      </p:sp>
      <p:grpSp>
        <p:nvGrpSpPr>
          <p:cNvPr id="300" name="Google Shape;300;p9"/>
          <p:cNvGrpSpPr/>
          <p:nvPr/>
        </p:nvGrpSpPr>
        <p:grpSpPr>
          <a:xfrm>
            <a:off x="-1342907" y="9913239"/>
            <a:ext cx="20973813" cy="837562"/>
            <a:chOff x="0" y="-57150"/>
            <a:chExt cx="11607985" cy="463550"/>
          </a:xfrm>
        </p:grpSpPr>
        <p:sp>
          <p:nvSpPr>
            <p:cNvPr id="301" name="Google Shape;301;p9"/>
            <p:cNvSpPr/>
            <p:nvPr/>
          </p:nvSpPr>
          <p:spPr>
            <a:xfrm>
              <a:off x="0" y="0"/>
              <a:ext cx="11607985" cy="406400"/>
            </a:xfrm>
            <a:custGeom>
              <a:rect b="b" l="l" r="r" t="t"/>
              <a:pathLst>
                <a:path extrusionOk="0" h="406400" w="11607985">
                  <a:moveTo>
                    <a:pt x="11404785" y="0"/>
                  </a:moveTo>
                  <a:cubicBezTo>
                    <a:pt x="11517009" y="0"/>
                    <a:pt x="11607985" y="90976"/>
                    <a:pt x="11607985" y="203200"/>
                  </a:cubicBezTo>
                  <a:cubicBezTo>
                    <a:pt x="11607985" y="315424"/>
                    <a:pt x="11517009" y="406400"/>
                    <a:pt x="11404785" y="406400"/>
                  </a:cubicBezTo>
                  <a:lnTo>
                    <a:pt x="203200" y="406400"/>
                  </a:lnTo>
                  <a:cubicBezTo>
                    <a:pt x="90976" y="406400"/>
                    <a:pt x="0" y="315424"/>
                    <a:pt x="0" y="203200"/>
                  </a:cubicBezTo>
                  <a:cubicBezTo>
                    <a:pt x="0" y="90976"/>
                    <a:pt x="90976" y="0"/>
                    <a:pt x="203200" y="0"/>
                  </a:cubicBezTo>
                  <a:close/>
                </a:path>
              </a:pathLst>
            </a:custGeom>
            <a:solidFill>
              <a:srgbClr val="306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9"/>
            <p:cNvSpPr txBox="1"/>
            <p:nvPr/>
          </p:nvSpPr>
          <p:spPr>
            <a:xfrm>
              <a:off x="0" y="-57150"/>
              <a:ext cx="11607985"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03" name="Google Shape;303;p9"/>
          <p:cNvGrpSpPr/>
          <p:nvPr/>
        </p:nvGrpSpPr>
        <p:grpSpPr>
          <a:xfrm>
            <a:off x="4131384" y="9913239"/>
            <a:ext cx="10025232" cy="837562"/>
            <a:chOff x="0" y="-57150"/>
            <a:chExt cx="5548478" cy="463550"/>
          </a:xfrm>
        </p:grpSpPr>
        <p:sp>
          <p:nvSpPr>
            <p:cNvPr id="304" name="Google Shape;304;p9"/>
            <p:cNvSpPr/>
            <p:nvPr/>
          </p:nvSpPr>
          <p:spPr>
            <a:xfrm>
              <a:off x="0" y="0"/>
              <a:ext cx="5548478" cy="406400"/>
            </a:xfrm>
            <a:custGeom>
              <a:rect b="b" l="l" r="r" t="t"/>
              <a:pathLst>
                <a:path extrusionOk="0" h="406400" w="5548478">
                  <a:moveTo>
                    <a:pt x="5345278" y="0"/>
                  </a:moveTo>
                  <a:cubicBezTo>
                    <a:pt x="5457503" y="0"/>
                    <a:pt x="5548478" y="90976"/>
                    <a:pt x="5548478" y="203200"/>
                  </a:cubicBezTo>
                  <a:cubicBezTo>
                    <a:pt x="5548478" y="315424"/>
                    <a:pt x="5457503" y="406400"/>
                    <a:pt x="5345278" y="406400"/>
                  </a:cubicBezTo>
                  <a:lnTo>
                    <a:pt x="203200" y="406400"/>
                  </a:lnTo>
                  <a:cubicBezTo>
                    <a:pt x="90976" y="406400"/>
                    <a:pt x="0" y="315424"/>
                    <a:pt x="0" y="203200"/>
                  </a:cubicBezTo>
                  <a:cubicBezTo>
                    <a:pt x="0" y="90976"/>
                    <a:pt x="90976" y="0"/>
                    <a:pt x="203200" y="0"/>
                  </a:cubicBezTo>
                  <a:close/>
                </a:path>
              </a:pathLst>
            </a:custGeom>
            <a:solidFill>
              <a:srgbClr val="FDB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txBox="1"/>
            <p:nvPr/>
          </p:nvSpPr>
          <p:spPr>
            <a:xfrm>
              <a:off x="0" y="-57150"/>
              <a:ext cx="5548478" cy="46355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06" name="Google Shape;306;p9"/>
          <p:cNvSpPr txBox="1"/>
          <p:nvPr/>
        </p:nvSpPr>
        <p:spPr>
          <a:xfrm>
            <a:off x="5374682" y="1009650"/>
            <a:ext cx="7538637" cy="747522"/>
          </a:xfrm>
          <a:prstGeom prst="rect">
            <a:avLst/>
          </a:prstGeom>
          <a:noFill/>
          <a:ln>
            <a:noFill/>
          </a:ln>
        </p:spPr>
        <p:txBody>
          <a:bodyPr anchorCtr="0" anchor="t" bIns="0" lIns="0" spcFirstLastPara="1" rIns="0" wrap="square" tIns="0">
            <a:spAutoFit/>
          </a:bodyPr>
          <a:lstStyle/>
          <a:p>
            <a:pPr indent="0" lvl="0" marL="0" marR="0" rtl="0" algn="ctr">
              <a:lnSpc>
                <a:spcPct val="113002"/>
              </a:lnSpc>
              <a:spcBef>
                <a:spcPts val="0"/>
              </a:spcBef>
              <a:spcAft>
                <a:spcPts val="0"/>
              </a:spcAft>
              <a:buNone/>
            </a:pPr>
            <a:r>
              <a:rPr b="1" i="0" lang="en-US" sz="4799" u="none" cap="none" strike="noStrike">
                <a:solidFill>
                  <a:srgbClr val="000000"/>
                </a:solidFill>
                <a:latin typeface="Poppins"/>
                <a:ea typeface="Poppins"/>
                <a:cs typeface="Poppins"/>
                <a:sym typeface="Poppins"/>
              </a:rPr>
              <a:t>ETL DIMENSION</a:t>
            </a:r>
            <a:endParaRPr/>
          </a:p>
        </p:txBody>
      </p:sp>
      <p:sp>
        <p:nvSpPr>
          <p:cNvPr id="307" name="Google Shape;307;p9"/>
          <p:cNvSpPr/>
          <p:nvPr/>
        </p:nvSpPr>
        <p:spPr>
          <a:xfrm>
            <a:off x="317058" y="2234755"/>
            <a:ext cx="9351807" cy="2858916"/>
          </a:xfrm>
          <a:custGeom>
            <a:rect b="b" l="l" r="r" t="t"/>
            <a:pathLst>
              <a:path extrusionOk="0" h="2858916" w="9351807">
                <a:moveTo>
                  <a:pt x="0" y="0"/>
                </a:moveTo>
                <a:lnTo>
                  <a:pt x="9351807" y="0"/>
                </a:lnTo>
                <a:lnTo>
                  <a:pt x="9351807" y="2858916"/>
                </a:lnTo>
                <a:lnTo>
                  <a:pt x="0" y="2858916"/>
                </a:lnTo>
                <a:lnTo>
                  <a:pt x="0" y="0"/>
                </a:lnTo>
                <a:close/>
              </a:path>
            </a:pathLst>
          </a:custGeom>
          <a:blipFill rotWithShape="1">
            <a:blip r:embed="rId10">
              <a:alphaModFix/>
            </a:blip>
            <a:stretch>
              <a:fillRect b="-1413" l="0" r="-2694" t="-5838"/>
            </a:stretch>
          </a:blipFill>
          <a:ln>
            <a:noFill/>
          </a:ln>
        </p:spPr>
      </p:sp>
      <p:sp>
        <p:nvSpPr>
          <p:cNvPr id="308" name="Google Shape;308;p9"/>
          <p:cNvSpPr/>
          <p:nvPr/>
        </p:nvSpPr>
        <p:spPr>
          <a:xfrm>
            <a:off x="9816150" y="5093671"/>
            <a:ext cx="7948519" cy="4702505"/>
          </a:xfrm>
          <a:custGeom>
            <a:rect b="b" l="l" r="r" t="t"/>
            <a:pathLst>
              <a:path extrusionOk="0" h="4702505" w="7948519">
                <a:moveTo>
                  <a:pt x="0" y="0"/>
                </a:moveTo>
                <a:lnTo>
                  <a:pt x="7948519" y="0"/>
                </a:lnTo>
                <a:lnTo>
                  <a:pt x="7948519" y="4702505"/>
                </a:lnTo>
                <a:lnTo>
                  <a:pt x="0" y="4702505"/>
                </a:lnTo>
                <a:lnTo>
                  <a:pt x="0" y="0"/>
                </a:lnTo>
                <a:close/>
              </a:path>
            </a:pathLst>
          </a:custGeom>
          <a:blipFill rotWithShape="1">
            <a:blip r:embed="rId11">
              <a:alphaModFix/>
            </a:blip>
            <a:stretch>
              <a:fillRect b="-20147" l="0" r="0" t="-16419"/>
            </a:stretch>
          </a:blipFill>
          <a:ln>
            <a:noFill/>
          </a:ln>
        </p:spPr>
      </p:sp>
      <p:sp>
        <p:nvSpPr>
          <p:cNvPr id="309" name="Google Shape;309;p9"/>
          <p:cNvSpPr txBox="1"/>
          <p:nvPr/>
        </p:nvSpPr>
        <p:spPr>
          <a:xfrm>
            <a:off x="317058" y="9340855"/>
            <a:ext cx="2307431" cy="51689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000000"/>
                </a:solidFill>
                <a:latin typeface="Poppins"/>
                <a:ea typeface="Poppins"/>
                <a:cs typeface="Poppins"/>
                <a:sym typeface="Poppins"/>
              </a:rPr>
              <a:t>Đỗ Lê Khanh</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